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258" r:id="rId3"/>
    <p:sldId id="261" r:id="rId4"/>
    <p:sldId id="262" r:id="rId5"/>
    <p:sldId id="282" r:id="rId6"/>
    <p:sldId id="267" r:id="rId7"/>
    <p:sldId id="266" r:id="rId8"/>
    <p:sldId id="265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67223-42B6-4147-AE80-EF71BA5512C8}" type="datetimeFigureOut">
              <a:rPr lang="en-GB" smtClean="0"/>
              <a:pPr/>
              <a:t>01/02/2016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97FAF-09E2-46AD-BDA5-4234CF7B2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0F424-427D-4B8E-9DAD-F76D79A68E52}" type="datetimeFigureOut">
              <a:rPr lang="en-GB" smtClean="0"/>
              <a:pPr/>
              <a:t>01/02/2016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48BE8-0CCF-42FC-BDED-F95A04F6D86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F954-5D78-4EF0-80CC-A63FEA0398A5}" type="datetime1">
              <a:rPr lang="en-GB" smtClean="0"/>
              <a:pPr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437E-A95B-48D2-85F7-217704D5C66A}" type="datetime1">
              <a:rPr lang="en-GB" smtClean="0"/>
              <a:pPr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54A4-3B05-4971-99A6-C3E02B520004}" type="datetime1">
              <a:rPr lang="en-GB" smtClean="0"/>
              <a:pPr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5322-5032-4FF9-916C-777D88EFFC7E}" type="datetime1">
              <a:rPr lang="en-GB" smtClean="0"/>
              <a:pPr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44E3-F590-428B-8EDF-050B02979C18}" type="datetime1">
              <a:rPr lang="en-GB" smtClean="0"/>
              <a:pPr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7F45-3A5F-4A07-8576-8E43FE05B622}" type="datetime1">
              <a:rPr lang="en-GB" smtClean="0"/>
              <a:pPr/>
              <a:t>01/02/2016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F7E0-DC39-4534-8B61-67A171E08767}" type="datetime1">
              <a:rPr lang="en-GB" smtClean="0"/>
              <a:pPr/>
              <a:t>01/02/2016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3ECC-8093-4583-95D4-183AFBD6EDE4}" type="datetime1">
              <a:rPr lang="en-GB" smtClean="0"/>
              <a:pPr/>
              <a:t>01/02/2016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CBE5E-3718-40EC-9EAE-95F5FB33E2BE}" type="datetime1">
              <a:rPr lang="en-GB" smtClean="0"/>
              <a:pPr/>
              <a:t>01/02/2016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6B65-FE26-4998-BB2F-108910D1CD71}" type="datetime1">
              <a:rPr lang="en-GB" smtClean="0"/>
              <a:pPr/>
              <a:t>01/02/2016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1707-DDB3-485F-8B6A-FB95CEAB111D}" type="datetime1">
              <a:rPr lang="en-GB" smtClean="0"/>
              <a:pPr/>
              <a:t>01/02/2016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BD82C-6676-4A50-9E63-D424F2F5287B}" type="datetime1">
              <a:rPr lang="en-GB" smtClean="0"/>
              <a:pPr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57B0-9B4C-4017-9BD7-516E1206366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SfkkHZpJcd7HTN-NWJS6N9IkjkMY2EgMieeUSTVaUvCu54LT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708920"/>
            <a:ext cx="3679095" cy="244827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79512" y="980728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The credit department needs to answer the Who, the How the Where and the What of the customer being supplied.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06896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Who?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092280" y="2636912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Where?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22108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How?</a:t>
            </a:r>
            <a:endParaRPr lang="en-GB" sz="32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123728" y="4077072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763688" y="2996952"/>
            <a:ext cx="136815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444208" y="2996952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fcib_letterban2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06388"/>
            <a:ext cx="9144000" cy="161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23528" y="537321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Credit  department should  look out for  the financial stability of the customer to avoid potential losses .  Within corporate compliance , the  credit department plays an important role.</a:t>
            </a:r>
            <a:endParaRPr lang="en-GB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cib_letterban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06388"/>
            <a:ext cx="9144000" cy="161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27584" y="980728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Without  KYC in place,  you don’t know who you are dealing with!</a:t>
            </a:r>
            <a:endParaRPr lang="en-GB" sz="2400" dirty="0"/>
          </a:p>
        </p:txBody>
      </p:sp>
      <p:grpSp>
        <p:nvGrpSpPr>
          <p:cNvPr id="5" name="Content Placeholder 27"/>
          <p:cNvGrpSpPr>
            <a:grpSpLocks noGrp="1"/>
          </p:cNvGrpSpPr>
          <p:nvPr/>
        </p:nvGrpSpPr>
        <p:grpSpPr bwMode="auto">
          <a:xfrm>
            <a:off x="1547664" y="2276872"/>
            <a:ext cx="5616624" cy="4320480"/>
            <a:chOff x="243328" y="1523150"/>
            <a:chExt cx="7984997" cy="4876499"/>
          </a:xfrm>
        </p:grpSpPr>
        <p:pic>
          <p:nvPicPr>
            <p:cNvPr id="6" name="Picture 5" descr="pirat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2133600"/>
              <a:ext cx="2952751" cy="1701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43328" y="1523150"/>
              <a:ext cx="2808289" cy="5083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sz="2000" b="1" dirty="0"/>
                <a:t> transportation company</a:t>
              </a:r>
              <a:endParaRPr lang="en-US" sz="2000" b="1" dirty="0"/>
            </a:p>
          </p:txBody>
        </p:sp>
        <p:pic>
          <p:nvPicPr>
            <p:cNvPr id="8" name="Picture 7" descr="terroris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33799" y="1956397"/>
              <a:ext cx="1328061" cy="2015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old%20warehouse%20damag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62600" y="4142859"/>
              <a:ext cx="2513899" cy="1467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3547465" y="1754301"/>
              <a:ext cx="1927413" cy="3008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sz="2000" b="1" dirty="0"/>
                <a:t>customer</a:t>
              </a:r>
              <a:endParaRPr lang="en-US" sz="1800" b="1" dirty="0"/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5791201" y="5715001"/>
              <a:ext cx="2161779" cy="3008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sz="2000" b="1"/>
                <a:t>warehouse</a:t>
              </a:r>
              <a:endParaRPr lang="en-US" sz="1800" b="1"/>
            </a:p>
          </p:txBody>
        </p:sp>
        <p:pic>
          <p:nvPicPr>
            <p:cNvPr id="12" name="Picture 11" descr="Badly damaged residential apartment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867400" y="1905000"/>
              <a:ext cx="2360925" cy="1778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23"/>
            <p:cNvSpPr txBox="1">
              <a:spLocks noChangeArrowheads="1"/>
            </p:cNvSpPr>
            <p:nvPr/>
          </p:nvSpPr>
          <p:spPr bwMode="auto">
            <a:xfrm>
              <a:off x="5943600" y="1600200"/>
              <a:ext cx="2133600" cy="5083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sz="2000" b="1"/>
                <a:t> invoice address</a:t>
              </a:r>
              <a:endParaRPr lang="en-US" sz="2000" b="1"/>
            </a:p>
          </p:txBody>
        </p:sp>
        <p:pic>
          <p:nvPicPr>
            <p:cNvPr id="14" name="Picture 13" descr="MPj0434125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1000" y="4128600"/>
              <a:ext cx="2202758" cy="1395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381000" y="5683863"/>
              <a:ext cx="1800225" cy="5083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sz="2000" b="1"/>
                <a:t>the payment</a:t>
              </a:r>
              <a:endParaRPr lang="en-US" sz="2000" b="1"/>
            </a:p>
          </p:txBody>
        </p:sp>
        <p:pic>
          <p:nvPicPr>
            <p:cNvPr id="16" name="Picture 15" descr="Vollbild anzeigen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72120" y="4267199"/>
              <a:ext cx="1528479" cy="132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39"/>
            <p:cNvSpPr txBox="1">
              <a:spLocks noChangeArrowheads="1"/>
            </p:cNvSpPr>
            <p:nvPr/>
          </p:nvSpPr>
          <p:spPr bwMode="auto">
            <a:xfrm>
              <a:off x="2996775" y="5683864"/>
              <a:ext cx="1927413" cy="71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 baseline="-250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de-DE" sz="2000" b="1"/>
                <a:t>Company owner</a:t>
              </a:r>
            </a:p>
            <a:p>
              <a:endParaRPr lang="de-DE" sz="2000" b="1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cib_letterban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06388"/>
            <a:ext cx="9144000" cy="161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55576" y="1052736"/>
            <a:ext cx="74168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basis of any compliance policy in relation to Credit &amp; Risk Management is</a:t>
            </a:r>
          </a:p>
          <a:p>
            <a:endParaRPr lang="en-GB" dirty="0" smtClean="0"/>
          </a:p>
          <a:p>
            <a:pPr algn="ctr"/>
            <a:r>
              <a:rPr lang="en-GB" sz="4000" b="1" dirty="0" smtClean="0"/>
              <a:t>Know your Customer(KYC)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170" name="Picture 2" descr="http://www.infosysblogs.com/finacle/images/KYC%20Blog%20Rekha%20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068959"/>
            <a:ext cx="6578740" cy="361464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cib_letterban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06388"/>
            <a:ext cx="9144000" cy="161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203848" y="980728"/>
            <a:ext cx="4752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/>
              <a:t>Know your Customer(KYC)</a:t>
            </a:r>
          </a:p>
          <a:p>
            <a:pPr algn="ctr"/>
            <a:r>
              <a:rPr lang="en-GB" sz="3200" b="1" dirty="0" smtClean="0"/>
              <a:t>Customer screening</a:t>
            </a:r>
          </a:p>
        </p:txBody>
      </p:sp>
      <p:pic>
        <p:nvPicPr>
          <p:cNvPr id="6146" name="Picture 2" descr="http://t3.gstatic.com/images?q=tbn:ANd9GcSqzDsygUwDhQAbXQ_eOkVsr0KCB-eqtA1jR3HrxizdSxRrfOV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052736"/>
            <a:ext cx="1944216" cy="11503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2492896"/>
            <a:ext cx="88204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Who owns the company?</a:t>
            </a:r>
          </a:p>
          <a:p>
            <a:r>
              <a:rPr lang="en-GB" sz="2800" dirty="0" smtClean="0"/>
              <a:t>Cross check against directors’ addresses?</a:t>
            </a:r>
          </a:p>
          <a:p>
            <a:r>
              <a:rPr lang="en-GB" sz="2800" dirty="0" smtClean="0"/>
              <a:t>Where are the payments coming from?</a:t>
            </a:r>
          </a:p>
          <a:p>
            <a:r>
              <a:rPr lang="en-GB" sz="2800" dirty="0" smtClean="0"/>
              <a:t>Where are your goods going to? Sanctions/embargoed countries etc)</a:t>
            </a:r>
          </a:p>
          <a:p>
            <a:r>
              <a:rPr lang="en-GB" sz="2800" dirty="0" smtClean="0"/>
              <a:t>What products/services/intellectual property are you providing?</a:t>
            </a:r>
          </a:p>
          <a:p>
            <a:r>
              <a:rPr lang="en-GB" sz="2800" b="1" dirty="0" smtClean="0"/>
              <a:t>Know your Banking Partner!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3" name="Picture 2" descr="fcib_letterban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06388"/>
            <a:ext cx="9144000" cy="161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1196752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Who is paying you?</a:t>
            </a:r>
          </a:p>
          <a:p>
            <a:r>
              <a:rPr lang="en-GB" sz="2800" dirty="0" smtClean="0"/>
              <a:t>Are you aware of  Money Laundering Regulations?</a:t>
            </a:r>
          </a:p>
          <a:p>
            <a:r>
              <a:rPr lang="en-GB" sz="2800" dirty="0" smtClean="0"/>
              <a:t>Corrupt Practices Act?</a:t>
            </a:r>
            <a:endParaRPr lang="en-GB" sz="2800" dirty="0"/>
          </a:p>
        </p:txBody>
      </p:sp>
      <p:pic>
        <p:nvPicPr>
          <p:cNvPr id="39938" name="Picture 2" descr="http://themoneylaundry.com/wp-content/uploads/2012/11/1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17778"/>
            <a:ext cx="4932040" cy="3240222"/>
          </a:xfrm>
          <a:prstGeom prst="rect">
            <a:avLst/>
          </a:prstGeom>
          <a:noFill/>
        </p:spPr>
      </p:pic>
      <p:pic>
        <p:nvPicPr>
          <p:cNvPr id="8" name="Picture 6" descr="http://t3.gstatic.com/images?q=tbn:ANd9GcQbUAiyomRSWpb-Cunq84j-x5OLtCiP24QoUKVumLsekHeD00sXJ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645024"/>
            <a:ext cx="2798440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cib_letterban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06388"/>
            <a:ext cx="9144000" cy="161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51720" y="292494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Customer screening</a:t>
            </a:r>
            <a:endParaRPr lang="en-GB" sz="3600" b="1" dirty="0"/>
          </a:p>
        </p:txBody>
      </p:sp>
      <p:pic>
        <p:nvPicPr>
          <p:cNvPr id="26626" name="Picture 2" descr="https://encrypted-tbn0.gstatic.com/images?q=tbn:ANd9GcRGli2d-Pf8Tn3hITDWno2_CaS9PKtN7IGvZjqqwunrf93ena9M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0"/>
            <a:ext cx="3600400" cy="1800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5576" y="3861048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Who is the decision maker if there is a “hit”?</a:t>
            </a:r>
          </a:p>
          <a:p>
            <a:endParaRPr lang="en-GB" sz="3200" dirty="0" smtClean="0"/>
          </a:p>
          <a:p>
            <a:r>
              <a:rPr lang="en-GB" sz="3200" i="1" dirty="0" smtClean="0"/>
              <a:t>Screening helps to avoid delays further down the line</a:t>
            </a:r>
            <a:endParaRPr lang="en-GB" sz="320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cib_letterban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07554"/>
            <a:ext cx="9144000" cy="161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27584" y="2708920"/>
            <a:ext cx="7056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End user – Agents/Distributors – more in-depth knowledge required</a:t>
            </a:r>
          </a:p>
          <a:p>
            <a:endParaRPr lang="en-GB" sz="3200" dirty="0" smtClean="0"/>
          </a:p>
          <a:p>
            <a:r>
              <a:rPr lang="en-GB" sz="3200" dirty="0" smtClean="0"/>
              <a:t>End user Risks? Who are they selling to? Where are they selling into?  End user Certificate required?</a:t>
            </a:r>
          </a:p>
          <a:p>
            <a:r>
              <a:rPr lang="en-GB" sz="3200" b="1" dirty="0" smtClean="0"/>
              <a:t>Outsourcing </a:t>
            </a:r>
            <a:endParaRPr lang="en-GB" sz="3200" b="1" dirty="0"/>
          </a:p>
        </p:txBody>
      </p:sp>
      <p:pic>
        <p:nvPicPr>
          <p:cNvPr id="25602" name="Picture 2" descr="https://encrypted-tbn2.gstatic.com/images?q=tbn:ANd9GcRD0GOraOUriL4dlicpuaZDht60AkU-APEA1TarRgO3Wzf5VqWL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908720"/>
            <a:ext cx="1733878" cy="12431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cib_letterban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06388"/>
            <a:ext cx="9144000" cy="161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528" y="3356993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Dealing with 3</a:t>
            </a:r>
            <a:r>
              <a:rPr lang="en-GB" sz="3200" baseline="30000" dirty="0" smtClean="0"/>
              <a:t>rd</a:t>
            </a:r>
            <a:r>
              <a:rPr lang="en-GB" sz="3200" dirty="0" smtClean="0"/>
              <a:t> party payments and Reporting mechanisms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Red Flags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Whistle blowing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External Supports</a:t>
            </a:r>
            <a:endParaRPr lang="en-GB" sz="3200" dirty="0"/>
          </a:p>
        </p:txBody>
      </p:sp>
      <p:pic>
        <p:nvPicPr>
          <p:cNvPr id="1028" name="Picture 4" descr="https://encrypted-tbn0.gstatic.com/images?q=tbn:ANd9GcRvCOEbgCggiW5QO9baBgiz8RXZKugA59mgrd_yZpCA_wFnLrc2M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3419872" cy="1944547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2132856"/>
            <a:ext cx="66967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Customer is evasive or unclear</a:t>
            </a:r>
          </a:p>
          <a:p>
            <a:pPr marL="457200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Someone acting as an “agent”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000" b="1" dirty="0" smtClean="0"/>
              <a:t>Dual use of product  </a:t>
            </a:r>
            <a:r>
              <a:rPr lang="en-US" sz="2000" dirty="0" err="1" smtClean="0"/>
              <a:t>e.g</a:t>
            </a:r>
            <a:r>
              <a:rPr lang="en-US" sz="2000" dirty="0" smtClean="0"/>
              <a:t> 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000" dirty="0" smtClean="0"/>
              <a:t>A) Products ordered don’t fit the line of business or B) Product incompatible with destination</a:t>
            </a:r>
          </a:p>
          <a:p>
            <a:pPr marL="457200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Customer unfamiliar with product use</a:t>
            </a:r>
          </a:p>
          <a:p>
            <a:pPr marL="457200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Declines routine services (training, maintenance)</a:t>
            </a:r>
          </a:p>
          <a:p>
            <a:pPr marL="457200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Willing to pay cash when terms would be the norm</a:t>
            </a:r>
          </a:p>
          <a:p>
            <a:pPr marL="457200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Abnormal shipping route</a:t>
            </a:r>
          </a:p>
          <a:p>
            <a:pPr marL="457200" indent="-4572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Freight forwarder is final destination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000" dirty="0" smtClean="0"/>
              <a:t>Will not supply final destination</a:t>
            </a:r>
          </a:p>
        </p:txBody>
      </p:sp>
      <p:pic>
        <p:nvPicPr>
          <p:cNvPr id="3" name="Picture 2" descr="fcib_letterban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06388"/>
            <a:ext cx="9144000" cy="161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195736" y="1196752"/>
            <a:ext cx="4014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KYC: Possible Red Flags</a:t>
            </a:r>
            <a:endParaRPr lang="en-GB" sz="3200" dirty="0"/>
          </a:p>
        </p:txBody>
      </p:sp>
      <p:pic>
        <p:nvPicPr>
          <p:cNvPr id="5122" name="Picture 2" descr="https://encrypted-tbn0.gstatic.com/images?q=tbn:ANd9GcQlB5a9FdQwFJhkESn2otLcgFrVu1Oavd_wNmBEtMWDyuZwqeyPH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1"/>
            <a:ext cx="1619672" cy="171625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57B0-9B4C-4017-9BD7-516E1206366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319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nacm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noelinh</dc:creator>
  <cp:lastModifiedBy>Noelinh</cp:lastModifiedBy>
  <cp:revision>63</cp:revision>
  <dcterms:created xsi:type="dcterms:W3CDTF">2013-08-30T14:59:05Z</dcterms:created>
  <dcterms:modified xsi:type="dcterms:W3CDTF">2016-02-01T16:14:59Z</dcterms:modified>
</cp:coreProperties>
</file>