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9.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0.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1.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5"/>
  </p:notesMasterIdLst>
  <p:sldIdLst>
    <p:sldId id="256" r:id="rId2"/>
    <p:sldId id="258" r:id="rId3"/>
    <p:sldId id="259" r:id="rId4"/>
    <p:sldId id="260" r:id="rId5"/>
    <p:sldId id="262" r:id="rId6"/>
    <p:sldId id="265" r:id="rId7"/>
    <p:sldId id="266" r:id="rId8"/>
    <p:sldId id="264" r:id="rId9"/>
    <p:sldId id="269" r:id="rId10"/>
    <p:sldId id="272" r:id="rId11"/>
    <p:sldId id="267" r:id="rId12"/>
    <p:sldId id="268"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7251"/>
  </p:normalViewPr>
  <p:slideViewPr>
    <p:cSldViewPr snapToGrid="0" snapToObjects="1">
      <p:cViewPr varScale="1">
        <p:scale>
          <a:sx n="102" d="100"/>
          <a:sy n="102" d="100"/>
        </p:scale>
        <p:origin x="144" y="27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New</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Argentina</c:v>
                </c:pt>
                <c:pt idx="1">
                  <c:v>Taiwan</c:v>
                </c:pt>
                <c:pt idx="2">
                  <c:v>United Kingdom</c:v>
                </c:pt>
                <c:pt idx="3">
                  <c:v>Venzuela</c:v>
                </c:pt>
              </c:strCache>
            </c:strRef>
          </c:cat>
          <c:val>
            <c:numRef>
              <c:f>Sheet1!$B$2:$B$5</c:f>
              <c:numCache>
                <c:formatCode>0%</c:formatCode>
                <c:ptCount val="4"/>
                <c:pt idx="0">
                  <c:v>0.08</c:v>
                </c:pt>
                <c:pt idx="1">
                  <c:v>7.0000000000000007E-2</c:v>
                </c:pt>
                <c:pt idx="2">
                  <c:v>0.1</c:v>
                </c:pt>
                <c:pt idx="3">
                  <c:v>0</c:v>
                </c:pt>
              </c:numCache>
            </c:numRef>
          </c:val>
          <c:extLst>
            <c:ext xmlns:c16="http://schemas.microsoft.com/office/drawing/2014/chart" uri="{C3380CC4-5D6E-409C-BE32-E72D297353CC}">
              <c16:uniqueId val="{00000000-2E90-4E04-B011-D1073A2552B5}"/>
            </c:ext>
          </c:extLst>
        </c:ser>
        <c:ser>
          <c:idx val="1"/>
          <c:order val="1"/>
          <c:tx>
            <c:strRef>
              <c:f>Sheet1!$C$1</c:f>
              <c:strCache>
                <c:ptCount val="1"/>
                <c:pt idx="0">
                  <c:v>Exisiting</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Argentina</c:v>
                </c:pt>
                <c:pt idx="1">
                  <c:v>Taiwan</c:v>
                </c:pt>
                <c:pt idx="2">
                  <c:v>United Kingdom</c:v>
                </c:pt>
                <c:pt idx="3">
                  <c:v>Venzuela</c:v>
                </c:pt>
              </c:strCache>
            </c:strRef>
          </c:cat>
          <c:val>
            <c:numRef>
              <c:f>Sheet1!$C$2:$C$5</c:f>
              <c:numCache>
                <c:formatCode>0%</c:formatCode>
                <c:ptCount val="4"/>
                <c:pt idx="0">
                  <c:v>0.92</c:v>
                </c:pt>
                <c:pt idx="1">
                  <c:v>0.93</c:v>
                </c:pt>
                <c:pt idx="2">
                  <c:v>0.9</c:v>
                </c:pt>
                <c:pt idx="3">
                  <c:v>1</c:v>
                </c:pt>
              </c:numCache>
            </c:numRef>
          </c:val>
          <c:extLst>
            <c:ext xmlns:c16="http://schemas.microsoft.com/office/drawing/2014/chart" uri="{C3380CC4-5D6E-409C-BE32-E72D297353CC}">
              <c16:uniqueId val="{00000001-2E90-4E04-B011-D1073A2552B5}"/>
            </c:ext>
          </c:extLst>
        </c:ser>
        <c:dLbls>
          <c:dLblPos val="inEnd"/>
          <c:showLegendKey val="0"/>
          <c:showVal val="1"/>
          <c:showCatName val="0"/>
          <c:showSerName val="0"/>
          <c:showPercent val="0"/>
          <c:showBubbleSize val="0"/>
        </c:dLbls>
        <c:gapWidth val="115"/>
        <c:overlap val="-20"/>
        <c:axId val="85455807"/>
        <c:axId val="84141375"/>
      </c:barChart>
      <c:catAx>
        <c:axId val="85455807"/>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84141375"/>
        <c:crosses val="autoZero"/>
        <c:auto val="1"/>
        <c:lblAlgn val="ctr"/>
        <c:lblOffset val="100"/>
        <c:noMultiLvlLbl val="0"/>
      </c:catAx>
      <c:valAx>
        <c:axId val="84141375"/>
        <c:scaling>
          <c:orientation val="minMax"/>
          <c:max val="1"/>
          <c:min val="0"/>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5455807"/>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Argentina</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1113581680174044"/>
          <c:y val="0.16259757343603279"/>
          <c:w val="0.58886418319825951"/>
          <c:h val="0.83740242656396724"/>
        </c:manualLayout>
      </c:layout>
      <c:barChart>
        <c:barDir val="bar"/>
        <c:grouping val="clustered"/>
        <c:varyColors val="0"/>
        <c:ser>
          <c:idx val="0"/>
          <c:order val="0"/>
          <c:tx>
            <c:strRef>
              <c:f>Sheet1!$B$1</c:f>
              <c:strCache>
                <c:ptCount val="1"/>
                <c:pt idx="0">
                  <c:v>Country One</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Cash Flow Issues</c:v>
                </c:pt>
                <c:pt idx="1">
                  <c:v>Billing Disputes</c:v>
                </c:pt>
                <c:pt idx="2">
                  <c:v>Customer Payment Policy*</c:v>
                </c:pt>
                <c:pt idx="3">
                  <c:v>Cultural Norms/Customs</c:v>
                </c:pt>
                <c:pt idx="4">
                  <c:v>Inability to Pay</c:v>
                </c:pt>
                <c:pt idx="5">
                  <c:v>Unwilling to Pay</c:v>
                </c:pt>
                <c:pt idx="6">
                  <c:v>Central Bank Issues</c:v>
                </c:pt>
                <c:pt idx="7">
                  <c:v>Supply Chain/Shipping Issues</c:v>
                </c:pt>
                <c:pt idx="8">
                  <c:v>Government Approval</c:v>
                </c:pt>
                <c:pt idx="9">
                  <c:v>Other Disputes</c:v>
                </c:pt>
              </c:strCache>
            </c:strRef>
          </c:cat>
          <c:val>
            <c:numRef>
              <c:f>Sheet1!$B$2:$B$11</c:f>
              <c:numCache>
                <c:formatCode>0%</c:formatCode>
                <c:ptCount val="10"/>
                <c:pt idx="0">
                  <c:v>0.27</c:v>
                </c:pt>
                <c:pt idx="1">
                  <c:v>0.09</c:v>
                </c:pt>
                <c:pt idx="2">
                  <c:v>0.27</c:v>
                </c:pt>
                <c:pt idx="3">
                  <c:v>0.18</c:v>
                </c:pt>
                <c:pt idx="4">
                  <c:v>0.09</c:v>
                </c:pt>
                <c:pt idx="5">
                  <c:v>0.09</c:v>
                </c:pt>
                <c:pt idx="6">
                  <c:v>0.45</c:v>
                </c:pt>
                <c:pt idx="7">
                  <c:v>0</c:v>
                </c:pt>
                <c:pt idx="8">
                  <c:v>0.36</c:v>
                </c:pt>
                <c:pt idx="9">
                  <c:v>0.18</c:v>
                </c:pt>
              </c:numCache>
            </c:numRef>
          </c:val>
          <c:extLst>
            <c:ext xmlns:c16="http://schemas.microsoft.com/office/drawing/2014/chart" uri="{C3380CC4-5D6E-409C-BE32-E72D297353CC}">
              <c16:uniqueId val="{00000000-44B8-514A-B070-9C7878758688}"/>
            </c:ext>
          </c:extLst>
        </c:ser>
        <c:dLbls>
          <c:showLegendKey val="0"/>
          <c:showVal val="0"/>
          <c:showCatName val="0"/>
          <c:showSerName val="0"/>
          <c:showPercent val="0"/>
          <c:showBubbleSize val="0"/>
        </c:dLbls>
        <c:gapWidth val="100"/>
        <c:axId val="337082928"/>
        <c:axId val="337082272"/>
      </c:barChart>
      <c:valAx>
        <c:axId val="337082272"/>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337082928"/>
        <c:crosses val="autoZero"/>
        <c:crossBetween val="between"/>
      </c:valAx>
      <c:catAx>
        <c:axId val="337082928"/>
        <c:scaling>
          <c:orientation val="minMax"/>
        </c:scaling>
        <c:delete val="0"/>
        <c:axPos val="l"/>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7082272"/>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Taiwan</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8681033603193965"/>
          <c:y val="0.12563621064388733"/>
          <c:w val="0.58164036819341247"/>
          <c:h val="0.84345351610442942"/>
        </c:manualLayout>
      </c:layout>
      <c:barChart>
        <c:barDir val="bar"/>
        <c:grouping val="stacked"/>
        <c:varyColors val="0"/>
        <c:ser>
          <c:idx val="0"/>
          <c:order val="0"/>
          <c:tx>
            <c:strRef>
              <c:f>Sheet1!$B$1</c:f>
              <c:strCache>
                <c:ptCount val="1"/>
                <c:pt idx="0">
                  <c:v>Country two</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Other Disputes</c:v>
                </c:pt>
                <c:pt idx="1">
                  <c:v>Cultural Norms/Customs</c:v>
                </c:pt>
                <c:pt idx="2">
                  <c:v>Cash Flow Issues</c:v>
                </c:pt>
                <c:pt idx="3">
                  <c:v>Supply Chain/Shipping Issues</c:v>
                </c:pt>
                <c:pt idx="4">
                  <c:v>Billing Disputes</c:v>
                </c:pt>
                <c:pt idx="5">
                  <c:v>Government Approval</c:v>
                </c:pt>
                <c:pt idx="6">
                  <c:v>Customer Payment Policy*</c:v>
                </c:pt>
                <c:pt idx="7">
                  <c:v>Inability to Pay</c:v>
                </c:pt>
                <c:pt idx="8">
                  <c:v>Unwilling to Pay</c:v>
                </c:pt>
                <c:pt idx="9">
                  <c:v>Central Bank Issues</c:v>
                </c:pt>
              </c:strCache>
            </c:strRef>
          </c:cat>
          <c:val>
            <c:numRef>
              <c:f>Sheet1!$B$2:$B$11</c:f>
              <c:numCache>
                <c:formatCode>0.0%</c:formatCode>
                <c:ptCount val="10"/>
                <c:pt idx="0">
                  <c:v>0.25</c:v>
                </c:pt>
                <c:pt idx="1">
                  <c:v>0.5</c:v>
                </c:pt>
                <c:pt idx="2">
                  <c:v>0.25</c:v>
                </c:pt>
                <c:pt idx="3">
                  <c:v>0.12</c:v>
                </c:pt>
                <c:pt idx="4">
                  <c:v>0.5</c:v>
                </c:pt>
                <c:pt idx="5">
                  <c:v>0.25</c:v>
                </c:pt>
                <c:pt idx="6">
                  <c:v>0.25</c:v>
                </c:pt>
                <c:pt idx="7">
                  <c:v>0.13</c:v>
                </c:pt>
                <c:pt idx="8">
                  <c:v>0.25</c:v>
                </c:pt>
                <c:pt idx="9">
                  <c:v>0.12</c:v>
                </c:pt>
              </c:numCache>
            </c:numRef>
          </c:val>
          <c:extLst>
            <c:ext xmlns:c16="http://schemas.microsoft.com/office/drawing/2014/chart" uri="{C3380CC4-5D6E-409C-BE32-E72D297353CC}">
              <c16:uniqueId val="{00000000-4EB3-2A4A-9115-A9D722E520BF}"/>
            </c:ext>
          </c:extLst>
        </c:ser>
        <c:dLbls>
          <c:showLegendKey val="0"/>
          <c:showVal val="0"/>
          <c:showCatName val="0"/>
          <c:showSerName val="0"/>
          <c:showPercent val="0"/>
          <c:showBubbleSize val="0"/>
        </c:dLbls>
        <c:gapWidth val="100"/>
        <c:overlap val="100"/>
        <c:axId val="421440272"/>
        <c:axId val="421435352"/>
      </c:barChart>
      <c:valAx>
        <c:axId val="421435352"/>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out"/>
        <c:minorTickMark val="none"/>
        <c:tickLblPos val="nextTo"/>
        <c:crossAx val="421440272"/>
        <c:crosses val="autoZero"/>
        <c:crossBetween val="between"/>
      </c:valAx>
      <c:catAx>
        <c:axId val="421440272"/>
        <c:scaling>
          <c:orientation val="minMax"/>
        </c:scaling>
        <c:delete val="0"/>
        <c:axPos val="l"/>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1435352"/>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United Kingdom</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Country One</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Supply Chain/Shipping Issues</c:v>
                </c:pt>
                <c:pt idx="1">
                  <c:v>Cash Flow Issues</c:v>
                </c:pt>
                <c:pt idx="2">
                  <c:v>Billing Disputes</c:v>
                </c:pt>
                <c:pt idx="3">
                  <c:v>Other Disputes</c:v>
                </c:pt>
                <c:pt idx="4">
                  <c:v>Cultural Norms/Customs</c:v>
                </c:pt>
                <c:pt idx="5">
                  <c:v>Unwilling to Pay</c:v>
                </c:pt>
                <c:pt idx="6">
                  <c:v>Central Bank Issues</c:v>
                </c:pt>
                <c:pt idx="7">
                  <c:v>Customer Payment Policy*</c:v>
                </c:pt>
                <c:pt idx="8">
                  <c:v>Foreign Exchange Rates</c:v>
                </c:pt>
                <c:pt idx="9">
                  <c:v>Inability to Pay</c:v>
                </c:pt>
              </c:strCache>
            </c:strRef>
          </c:cat>
          <c:val>
            <c:numRef>
              <c:f>Sheet1!$B$2:$B$11</c:f>
              <c:numCache>
                <c:formatCode>0%</c:formatCode>
                <c:ptCount val="10"/>
                <c:pt idx="0">
                  <c:v>0</c:v>
                </c:pt>
                <c:pt idx="1">
                  <c:v>0.43</c:v>
                </c:pt>
                <c:pt idx="2">
                  <c:v>0.5</c:v>
                </c:pt>
                <c:pt idx="3">
                  <c:v>0.21</c:v>
                </c:pt>
                <c:pt idx="4">
                  <c:v>7.0000000000000007E-2</c:v>
                </c:pt>
                <c:pt idx="5">
                  <c:v>0.28999999999999998</c:v>
                </c:pt>
                <c:pt idx="6">
                  <c:v>7.0000000000000007E-2</c:v>
                </c:pt>
                <c:pt idx="7">
                  <c:v>0.36</c:v>
                </c:pt>
                <c:pt idx="8">
                  <c:v>7.0000000000000007E-2</c:v>
                </c:pt>
                <c:pt idx="9">
                  <c:v>0.14000000000000001</c:v>
                </c:pt>
              </c:numCache>
            </c:numRef>
          </c:val>
          <c:extLst>
            <c:ext xmlns:c16="http://schemas.microsoft.com/office/drawing/2014/chart" uri="{C3380CC4-5D6E-409C-BE32-E72D297353CC}">
              <c16:uniqueId val="{00000000-D5D9-B74C-87C7-42B2F4745722}"/>
            </c:ext>
          </c:extLst>
        </c:ser>
        <c:dLbls>
          <c:showLegendKey val="0"/>
          <c:showVal val="0"/>
          <c:showCatName val="0"/>
          <c:showSerName val="0"/>
          <c:showPercent val="0"/>
          <c:showBubbleSize val="0"/>
        </c:dLbls>
        <c:gapWidth val="100"/>
        <c:axId val="501389936"/>
        <c:axId val="501387312"/>
      </c:barChart>
      <c:valAx>
        <c:axId val="501387312"/>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501389936"/>
        <c:crosses val="autoZero"/>
        <c:crossBetween val="between"/>
      </c:valAx>
      <c:catAx>
        <c:axId val="501389936"/>
        <c:scaling>
          <c:orientation val="minMax"/>
        </c:scaling>
        <c:delete val="0"/>
        <c:axPos val="l"/>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1387312"/>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Venezuela</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Country One</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Supply Chain/Shipping Issues</c:v>
                </c:pt>
                <c:pt idx="1">
                  <c:v>Cash Flow Issues</c:v>
                </c:pt>
                <c:pt idx="2">
                  <c:v>Billing Disputes</c:v>
                </c:pt>
                <c:pt idx="3">
                  <c:v>Customer Payment Policy*</c:v>
                </c:pt>
                <c:pt idx="4">
                  <c:v>Inability to Pay</c:v>
                </c:pt>
                <c:pt idx="5">
                  <c:v>Central Bank Issues</c:v>
                </c:pt>
                <c:pt idx="6">
                  <c:v>Cultural Norms/Customs</c:v>
                </c:pt>
                <c:pt idx="7">
                  <c:v>Other Disputes</c:v>
                </c:pt>
                <c:pt idx="8">
                  <c:v>Unwilling to Pay</c:v>
                </c:pt>
              </c:strCache>
            </c:strRef>
          </c:cat>
          <c:val>
            <c:numRef>
              <c:f>Sheet1!$B$2:$B$10</c:f>
              <c:numCache>
                <c:formatCode>0%</c:formatCode>
                <c:ptCount val="9"/>
                <c:pt idx="0">
                  <c:v>0.17</c:v>
                </c:pt>
                <c:pt idx="1">
                  <c:v>0.33</c:v>
                </c:pt>
                <c:pt idx="2">
                  <c:v>0.17</c:v>
                </c:pt>
                <c:pt idx="3">
                  <c:v>0.17</c:v>
                </c:pt>
                <c:pt idx="4">
                  <c:v>0.17</c:v>
                </c:pt>
                <c:pt idx="5">
                  <c:v>0.33</c:v>
                </c:pt>
                <c:pt idx="6">
                  <c:v>0.33</c:v>
                </c:pt>
                <c:pt idx="7">
                  <c:v>0.33</c:v>
                </c:pt>
                <c:pt idx="8">
                  <c:v>0.17</c:v>
                </c:pt>
              </c:numCache>
            </c:numRef>
          </c:val>
          <c:extLst>
            <c:ext xmlns:c16="http://schemas.microsoft.com/office/drawing/2014/chart" uri="{C3380CC4-5D6E-409C-BE32-E72D297353CC}">
              <c16:uniqueId val="{00000000-D4D3-2F4C-991F-78055E676128}"/>
            </c:ext>
          </c:extLst>
        </c:ser>
        <c:dLbls>
          <c:showLegendKey val="0"/>
          <c:showVal val="0"/>
          <c:showCatName val="0"/>
          <c:showSerName val="0"/>
          <c:showPercent val="0"/>
          <c:showBubbleSize val="0"/>
        </c:dLbls>
        <c:gapWidth val="100"/>
        <c:axId val="508892872"/>
        <c:axId val="508892216"/>
      </c:barChart>
      <c:valAx>
        <c:axId val="508892216"/>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508892872"/>
        <c:crosses val="autoZero"/>
        <c:crossBetween val="between"/>
      </c:valAx>
      <c:catAx>
        <c:axId val="508892872"/>
        <c:scaling>
          <c:orientation val="minMax"/>
        </c:scaling>
        <c:delete val="0"/>
        <c:axPos val="l"/>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8892216"/>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Argentina</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Country One</c:v>
                </c:pt>
              </c:strCache>
            </c:strRef>
          </c:tx>
          <c:spPr>
            <a:solidFill>
              <a:schemeClr val="accent1"/>
            </a:solidFill>
            <a:ln>
              <a:noFill/>
            </a:ln>
            <a:effectLst/>
          </c:spPr>
          <c:invertIfNegative val="0"/>
          <c:dLbls>
            <c:dLbl>
              <c:idx val="2"/>
              <c:layout>
                <c:manualLayout>
                  <c:x val="-3.4425888097696284E-3"/>
                  <c:y val="-7.7217628233078111E-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AA1-494A-95FA-2A7D8864E22F}"/>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Sheet1!$A$4:$A$7</c:f>
              <c:strCache>
                <c:ptCount val="4"/>
                <c:pt idx="0">
                  <c:v>Check</c:v>
                </c:pt>
                <c:pt idx="1">
                  <c:v>EFT (Buyer initiated)</c:v>
                </c:pt>
                <c:pt idx="2">
                  <c:v>Wire Transfer</c:v>
                </c:pt>
                <c:pt idx="3">
                  <c:v>Letter of Credit</c:v>
                </c:pt>
              </c:strCache>
            </c:strRef>
          </c:cat>
          <c:val>
            <c:numRef>
              <c:f>Sheet1!$B$4:$B$7</c:f>
              <c:numCache>
                <c:formatCode>0%</c:formatCode>
                <c:ptCount val="4"/>
                <c:pt idx="0" formatCode="0.00%">
                  <c:v>0.08</c:v>
                </c:pt>
                <c:pt idx="1">
                  <c:v>0.08</c:v>
                </c:pt>
                <c:pt idx="2" formatCode="0.00%">
                  <c:v>0.85</c:v>
                </c:pt>
                <c:pt idx="3">
                  <c:v>0</c:v>
                </c:pt>
              </c:numCache>
            </c:numRef>
          </c:val>
          <c:extLst>
            <c:ext xmlns:c16="http://schemas.microsoft.com/office/drawing/2014/chart" uri="{C3380CC4-5D6E-409C-BE32-E72D297353CC}">
              <c16:uniqueId val="{00000003-50D2-3A4E-8935-525F1E807098}"/>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Taiwan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Country 2</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Cash against documents</c:v>
                </c:pt>
                <c:pt idx="1">
                  <c:v>Check</c:v>
                </c:pt>
                <c:pt idx="2">
                  <c:v>Wire Transfer</c:v>
                </c:pt>
              </c:strCache>
            </c:strRef>
          </c:cat>
          <c:val>
            <c:numRef>
              <c:f>Sheet1!$B$2:$B$4</c:f>
              <c:numCache>
                <c:formatCode>0.00%</c:formatCode>
                <c:ptCount val="3"/>
                <c:pt idx="0">
                  <c:v>7.0000000000000007E-2</c:v>
                </c:pt>
                <c:pt idx="1">
                  <c:v>7.0000000000000007E-2</c:v>
                </c:pt>
                <c:pt idx="2">
                  <c:v>0.64</c:v>
                </c:pt>
              </c:numCache>
            </c:numRef>
          </c:val>
          <c:extLst>
            <c:ext xmlns:c16="http://schemas.microsoft.com/office/drawing/2014/chart" uri="{C3380CC4-5D6E-409C-BE32-E72D297353CC}">
              <c16:uniqueId val="{00000003-3E8F-1740-9C87-37470C4D93B8}"/>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United Kingdom</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540098990158589"/>
          <c:y val="0.11840932605097559"/>
          <c:w val="0.83983817723403598"/>
          <c:h val="0.75377389667270156"/>
        </c:manualLayout>
      </c:layout>
      <c:barChart>
        <c:barDir val="col"/>
        <c:grouping val="clustered"/>
        <c:varyColors val="0"/>
        <c:ser>
          <c:idx val="0"/>
          <c:order val="0"/>
          <c:tx>
            <c:strRef>
              <c:f>Sheet1!$B$1</c:f>
              <c:strCache>
                <c:ptCount val="1"/>
                <c:pt idx="0">
                  <c:v>Country Three</c:v>
                </c:pt>
              </c:strCache>
            </c:strRef>
          </c:tx>
          <c:spPr>
            <a:solidFill>
              <a:schemeClr val="accent1"/>
            </a:solidFill>
            <a:ln>
              <a:noFill/>
            </a:ln>
            <a:effectLst/>
          </c:spPr>
          <c:invertIfNegative val="0"/>
          <c:dLbls>
            <c:dLbl>
              <c:idx val="2"/>
              <c:layout>
                <c:manualLayout>
                  <c:x val="2.648172000231013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3F7-4918-87DB-E278523A440F}"/>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EFT (buyer initiated)</c:v>
                </c:pt>
                <c:pt idx="1">
                  <c:v>Check</c:v>
                </c:pt>
                <c:pt idx="2">
                  <c:v>Wire Transfer</c:v>
                </c:pt>
                <c:pt idx="3">
                  <c:v>Letter of Credit</c:v>
                </c:pt>
                <c:pt idx="4">
                  <c:v>Credit Card</c:v>
                </c:pt>
                <c:pt idx="5">
                  <c:v>EFT (seller initiated)</c:v>
                </c:pt>
              </c:strCache>
            </c:strRef>
          </c:cat>
          <c:val>
            <c:numRef>
              <c:f>Sheet1!$B$2:$B$7</c:f>
              <c:numCache>
                <c:formatCode>0.00%</c:formatCode>
                <c:ptCount val="6"/>
                <c:pt idx="0">
                  <c:v>0.2</c:v>
                </c:pt>
                <c:pt idx="1">
                  <c:v>0.05</c:v>
                </c:pt>
                <c:pt idx="2">
                  <c:v>0.7</c:v>
                </c:pt>
                <c:pt idx="3">
                  <c:v>0.1</c:v>
                </c:pt>
                <c:pt idx="4" formatCode="0%">
                  <c:v>0.15</c:v>
                </c:pt>
                <c:pt idx="5">
                  <c:v>7.0000000000000007E-2</c:v>
                </c:pt>
              </c:numCache>
            </c:numRef>
          </c:val>
          <c:extLst>
            <c:ext xmlns:c16="http://schemas.microsoft.com/office/drawing/2014/chart" uri="{C3380CC4-5D6E-409C-BE32-E72D297353CC}">
              <c16:uniqueId val="{00000005-381C-C54D-93F5-12FD1EF87F93}"/>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Venezuela</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Country Four</c:v>
                </c:pt>
              </c:strCache>
            </c:strRef>
          </c:tx>
          <c:spPr>
            <a:solidFill>
              <a:schemeClr val="accent1"/>
            </a:solidFill>
            <a:ln>
              <a:noFill/>
            </a:ln>
            <a:effectLst/>
          </c:spPr>
          <c:invertIfNegative val="0"/>
          <c:dLbls>
            <c:dLbl>
              <c:idx val="0"/>
              <c:layout>
                <c:manualLayout>
                  <c:x val="2.648172000231013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062-41CB-8D57-39EB1B5C6C6A}"/>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Wire Transfer</c:v>
                </c:pt>
                <c:pt idx="1">
                  <c:v>Check</c:v>
                </c:pt>
                <c:pt idx="2">
                  <c:v>EFT (seller initiated)</c:v>
                </c:pt>
              </c:strCache>
            </c:strRef>
          </c:cat>
          <c:val>
            <c:numRef>
              <c:f>Sheet1!$B$2:$B$4</c:f>
              <c:numCache>
                <c:formatCode>0.00%</c:formatCode>
                <c:ptCount val="3"/>
                <c:pt idx="0">
                  <c:v>0.71</c:v>
                </c:pt>
                <c:pt idx="1">
                  <c:v>0.14000000000000001</c:v>
                </c:pt>
                <c:pt idx="2">
                  <c:v>0.14000000000000001</c:v>
                </c:pt>
              </c:numCache>
            </c:numRef>
          </c:val>
          <c:extLst>
            <c:ext xmlns:c16="http://schemas.microsoft.com/office/drawing/2014/chart" uri="{C3380CC4-5D6E-409C-BE32-E72D297353CC}">
              <c16:uniqueId val="{00000005-492B-FE48-82DB-E699D808EDA9}"/>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Argentina </a:t>
            </a:r>
          </a:p>
        </c:rich>
      </c:tx>
      <c:layout>
        <c:manualLayout>
          <c:xMode val="edge"/>
          <c:yMode val="edge"/>
          <c:x val="0.40258863252673038"/>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We do not extend credit in this country</c:v>
                </c:pt>
                <c:pt idx="1">
                  <c:v>1-30</c:v>
                </c:pt>
                <c:pt idx="2">
                  <c:v>31-60</c:v>
                </c:pt>
                <c:pt idx="3">
                  <c:v>61-90</c:v>
                </c:pt>
                <c:pt idx="4">
                  <c:v>90+</c:v>
                </c:pt>
              </c:strCache>
            </c:strRef>
          </c:cat>
          <c:val>
            <c:numRef>
              <c:f>Sheet1!$B$2:$B$6</c:f>
              <c:numCache>
                <c:formatCode>0.00%</c:formatCode>
                <c:ptCount val="5"/>
                <c:pt idx="0">
                  <c:v>0.15</c:v>
                </c:pt>
                <c:pt idx="1">
                  <c:v>0.38</c:v>
                </c:pt>
                <c:pt idx="2">
                  <c:v>0.31</c:v>
                </c:pt>
                <c:pt idx="3">
                  <c:v>0.08</c:v>
                </c:pt>
                <c:pt idx="4">
                  <c:v>0.08</c:v>
                </c:pt>
              </c:numCache>
            </c:numRef>
          </c:val>
          <c:extLst>
            <c:ext xmlns:c16="http://schemas.microsoft.com/office/drawing/2014/chart" uri="{C3380CC4-5D6E-409C-BE32-E72D297353CC}">
              <c16:uniqueId val="{00000003-ED47-584A-9871-127F966B17F8}"/>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Taiwan</a:t>
            </a:r>
          </a:p>
        </c:rich>
      </c:tx>
      <c:layout>
        <c:manualLayout>
          <c:xMode val="edge"/>
          <c:yMode val="edge"/>
          <c:x val="0.40920554508151269"/>
          <c:y val="1.459321247855257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81731839858046"/>
          <c:y val="0.12424661104239662"/>
          <c:w val="0.85379864700011088"/>
          <c:h val="0.67263563529194925"/>
        </c:manualLayout>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We do not extend credit in this country</c:v>
                </c:pt>
                <c:pt idx="1">
                  <c:v>1-30</c:v>
                </c:pt>
                <c:pt idx="2">
                  <c:v>31-60</c:v>
                </c:pt>
                <c:pt idx="3">
                  <c:v>61-90</c:v>
                </c:pt>
                <c:pt idx="4">
                  <c:v>90+</c:v>
                </c:pt>
              </c:strCache>
            </c:strRef>
          </c:cat>
          <c:val>
            <c:numRef>
              <c:f>Sheet1!$B$2:$B$6</c:f>
              <c:numCache>
                <c:formatCode>0.00%</c:formatCode>
                <c:ptCount val="5"/>
                <c:pt idx="0">
                  <c:v>0.28999999999999998</c:v>
                </c:pt>
                <c:pt idx="1">
                  <c:v>0.43</c:v>
                </c:pt>
                <c:pt idx="2">
                  <c:v>7.0000000000000007E-2</c:v>
                </c:pt>
                <c:pt idx="3">
                  <c:v>0.21</c:v>
                </c:pt>
                <c:pt idx="4">
                  <c:v>0</c:v>
                </c:pt>
              </c:numCache>
            </c:numRef>
          </c:val>
          <c:extLst>
            <c:ext xmlns:c16="http://schemas.microsoft.com/office/drawing/2014/chart" uri="{C3380CC4-5D6E-409C-BE32-E72D297353CC}">
              <c16:uniqueId val="{00000005-4CD8-5B45-B7BB-DE3A0AAA7BC1}"/>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United Kingdom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We do not extend credit in this country</c:v>
                </c:pt>
                <c:pt idx="1">
                  <c:v>1-30</c:v>
                </c:pt>
                <c:pt idx="2">
                  <c:v>31-60</c:v>
                </c:pt>
                <c:pt idx="3">
                  <c:v>61-90</c:v>
                </c:pt>
                <c:pt idx="4">
                  <c:v>90+</c:v>
                </c:pt>
              </c:strCache>
            </c:strRef>
          </c:cat>
          <c:val>
            <c:numRef>
              <c:f>Sheet1!$B$2:$B$6</c:f>
              <c:numCache>
                <c:formatCode>0.00%</c:formatCode>
                <c:ptCount val="5"/>
                <c:pt idx="0">
                  <c:v>0.15</c:v>
                </c:pt>
                <c:pt idx="1">
                  <c:v>0.5</c:v>
                </c:pt>
                <c:pt idx="2">
                  <c:v>0.3</c:v>
                </c:pt>
                <c:pt idx="3">
                  <c:v>0.05</c:v>
                </c:pt>
                <c:pt idx="4">
                  <c:v>0</c:v>
                </c:pt>
              </c:numCache>
            </c:numRef>
          </c:val>
          <c:extLst>
            <c:ext xmlns:c16="http://schemas.microsoft.com/office/drawing/2014/chart" uri="{C3380CC4-5D6E-409C-BE32-E72D297353CC}">
              <c16:uniqueId val="{00000005-B866-F84B-B425-A92A56930D15}"/>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Venezuela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We do not extend credit in this country</c:v>
                </c:pt>
                <c:pt idx="1">
                  <c:v>1-30</c:v>
                </c:pt>
                <c:pt idx="2">
                  <c:v>31-60</c:v>
                </c:pt>
                <c:pt idx="3">
                  <c:v>61-90</c:v>
                </c:pt>
                <c:pt idx="4">
                  <c:v>90+</c:v>
                </c:pt>
              </c:strCache>
            </c:strRef>
          </c:cat>
          <c:val>
            <c:numRef>
              <c:f>Sheet1!$B$2:$B$6</c:f>
              <c:numCache>
                <c:formatCode>0.00%</c:formatCode>
                <c:ptCount val="5"/>
                <c:pt idx="0">
                  <c:v>0.14000000000000001</c:v>
                </c:pt>
                <c:pt idx="1">
                  <c:v>0.56999999999999995</c:v>
                </c:pt>
                <c:pt idx="2">
                  <c:v>0</c:v>
                </c:pt>
                <c:pt idx="3">
                  <c:v>0.28999999999999998</c:v>
                </c:pt>
                <c:pt idx="4">
                  <c:v>0</c:v>
                </c:pt>
              </c:numCache>
            </c:numRef>
          </c:val>
          <c:extLst>
            <c:ext xmlns:c16="http://schemas.microsoft.com/office/drawing/2014/chart" uri="{C3380CC4-5D6E-409C-BE32-E72D297353CC}">
              <c16:uniqueId val="{00000005-5DC3-AB4B-9217-8EE3CC633F15}"/>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Argentina </a:t>
            </a:r>
          </a:p>
        </c:rich>
      </c:tx>
      <c:layout>
        <c:manualLayout>
          <c:xMode val="edge"/>
          <c:yMode val="edge"/>
          <c:x val="0.49262802476083284"/>
          <c:y val="2.918642495710514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Staying the Same</c:v>
                </c:pt>
                <c:pt idx="1">
                  <c:v>Not Experiencing Payment Delays</c:v>
                </c:pt>
                <c:pt idx="2">
                  <c:v>Decreasing</c:v>
                </c:pt>
                <c:pt idx="3">
                  <c:v>Increasing</c:v>
                </c:pt>
              </c:strCache>
            </c:strRef>
          </c:cat>
          <c:val>
            <c:numRef>
              <c:f>Sheet1!$B$2:$B$5</c:f>
              <c:numCache>
                <c:formatCode>0.00%</c:formatCode>
                <c:ptCount val="4"/>
                <c:pt idx="0">
                  <c:v>0.54</c:v>
                </c:pt>
                <c:pt idx="1">
                  <c:v>0</c:v>
                </c:pt>
                <c:pt idx="2">
                  <c:v>0.18</c:v>
                </c:pt>
                <c:pt idx="3">
                  <c:v>0.27</c:v>
                </c:pt>
              </c:numCache>
            </c:numRef>
          </c:val>
          <c:extLst>
            <c:ext xmlns:c16="http://schemas.microsoft.com/office/drawing/2014/chart" uri="{C3380CC4-5D6E-409C-BE32-E72D297353CC}">
              <c16:uniqueId val="{00000004-1628-8C48-8A71-F98822962D23}"/>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Taiwan</a:t>
            </a:r>
          </a:p>
        </c:rich>
      </c:tx>
      <c:layout>
        <c:manualLayout>
          <c:xMode val="edge"/>
          <c:yMode val="edge"/>
          <c:x val="0.45458595985360983"/>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Staying the Same</c:v>
                </c:pt>
                <c:pt idx="1">
                  <c:v>Not Experiencing Payment Delays</c:v>
                </c:pt>
                <c:pt idx="2">
                  <c:v>Decreasing</c:v>
                </c:pt>
                <c:pt idx="3">
                  <c:v>Increasing</c:v>
                </c:pt>
              </c:strCache>
            </c:strRef>
          </c:cat>
          <c:val>
            <c:numRef>
              <c:f>Sheet1!$B$2:$B$5</c:f>
              <c:numCache>
                <c:formatCode>0.00%</c:formatCode>
                <c:ptCount val="4"/>
                <c:pt idx="0">
                  <c:v>0.6</c:v>
                </c:pt>
                <c:pt idx="1">
                  <c:v>0.2</c:v>
                </c:pt>
                <c:pt idx="2">
                  <c:v>0.1</c:v>
                </c:pt>
                <c:pt idx="3">
                  <c:v>0.1</c:v>
                </c:pt>
              </c:numCache>
            </c:numRef>
          </c:val>
          <c:extLst>
            <c:ext xmlns:c16="http://schemas.microsoft.com/office/drawing/2014/chart" uri="{C3380CC4-5D6E-409C-BE32-E72D297353CC}">
              <c16:uniqueId val="{00000004-4046-1A45-8346-3BB30578310A}"/>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United Kingdom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Staying the Same</c:v>
                </c:pt>
                <c:pt idx="1">
                  <c:v>Not Experiencing Payment Delays</c:v>
                </c:pt>
                <c:pt idx="2">
                  <c:v>Decreasing</c:v>
                </c:pt>
                <c:pt idx="3">
                  <c:v>Increasing</c:v>
                </c:pt>
              </c:strCache>
            </c:strRef>
          </c:cat>
          <c:val>
            <c:numRef>
              <c:f>Sheet1!$B$2:$B$5</c:f>
              <c:numCache>
                <c:formatCode>0.00%</c:formatCode>
                <c:ptCount val="4"/>
                <c:pt idx="0">
                  <c:v>0.47</c:v>
                </c:pt>
                <c:pt idx="1">
                  <c:v>0.18</c:v>
                </c:pt>
                <c:pt idx="2">
                  <c:v>0.18</c:v>
                </c:pt>
                <c:pt idx="3">
                  <c:v>0.17</c:v>
                </c:pt>
              </c:numCache>
            </c:numRef>
          </c:val>
          <c:extLst>
            <c:ext xmlns:c16="http://schemas.microsoft.com/office/drawing/2014/chart" uri="{C3380CC4-5D6E-409C-BE32-E72D297353CC}">
              <c16:uniqueId val="{00000004-285D-D54D-B148-EAC9E1EEC0E3}"/>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Venezuela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Not Experiencing Payment Delays</c:v>
                </c:pt>
                <c:pt idx="1">
                  <c:v>Increasing</c:v>
                </c:pt>
                <c:pt idx="2">
                  <c:v>Staying the Same</c:v>
                </c:pt>
                <c:pt idx="3">
                  <c:v>Decreasing</c:v>
                </c:pt>
              </c:strCache>
            </c:strRef>
          </c:cat>
          <c:val>
            <c:numRef>
              <c:f>Sheet1!$B$2:$B$5</c:f>
              <c:numCache>
                <c:formatCode>0.00%</c:formatCode>
                <c:ptCount val="4"/>
                <c:pt idx="0">
                  <c:v>0</c:v>
                </c:pt>
                <c:pt idx="1">
                  <c:v>0.33</c:v>
                </c:pt>
                <c:pt idx="2">
                  <c:v>0.67</c:v>
                </c:pt>
                <c:pt idx="3">
                  <c:v>0</c:v>
                </c:pt>
              </c:numCache>
            </c:numRef>
          </c:val>
          <c:extLst>
            <c:ext xmlns:c16="http://schemas.microsoft.com/office/drawing/2014/chart" uri="{C3380CC4-5D6E-409C-BE32-E72D297353CC}">
              <c16:uniqueId val="{00000004-C6BC-4840-9576-670855227505}"/>
            </c:ext>
          </c:extLst>
        </c:ser>
        <c:dLbls>
          <c:dLblPos val="outEnd"/>
          <c:showLegendKey val="0"/>
          <c:showVal val="1"/>
          <c:showCatName val="0"/>
          <c:showSerName val="0"/>
          <c:showPercent val="0"/>
          <c:showBubbleSize val="0"/>
        </c:dLbls>
        <c:gapWidth val="219"/>
        <c:overlap val="-27"/>
        <c:axId val="657875152"/>
        <c:axId val="657872912"/>
      </c:barChart>
      <c:catAx>
        <c:axId val="65787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2912"/>
        <c:crosses val="autoZero"/>
        <c:auto val="1"/>
        <c:lblAlgn val="ctr"/>
        <c:lblOffset val="100"/>
        <c:noMultiLvlLbl val="0"/>
      </c:catAx>
      <c:valAx>
        <c:axId val="65787291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7875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withinLinear" id="16">
  <a:schemeClr val="accent3"/>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withinLinear" id="16">
  <a:schemeClr val="accent3"/>
</cs:colorStyle>
</file>

<file path=ppt/charts/colors7.xml><?xml version="1.0" encoding="utf-8"?>
<cs:colorStyle xmlns:cs="http://schemas.microsoft.com/office/drawing/2012/chartStyle" xmlns:a="http://schemas.openxmlformats.org/drawingml/2006/main" meth="withinLinear" id="16">
  <a:schemeClr val="accent3"/>
</cs:colorStyle>
</file>

<file path=ppt/charts/colors8.xml><?xml version="1.0" encoding="utf-8"?>
<cs:colorStyle xmlns:cs="http://schemas.microsoft.com/office/drawing/2012/chartStyle" xmlns:a="http://schemas.openxmlformats.org/drawingml/2006/main" meth="withinLinear" id="16">
  <a:schemeClr val="accent3"/>
</cs:colorStyle>
</file>

<file path=ppt/charts/colors9.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2.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3.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66EEA5-5B1B-0B4F-B1DC-7CBA11E3F32B}" type="datetimeFigureOut">
              <a:rPr lang="en-US" smtClean="0"/>
              <a:t>1/17/2025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D29DFD-A6EE-864A-B4D6-CF1261382781}" type="slidenum">
              <a:rPr lang="en-US" smtClean="0"/>
              <a:t>‹#›</a:t>
            </a:fld>
            <a:endParaRPr lang="en-US"/>
          </a:p>
        </p:txBody>
      </p:sp>
    </p:spTree>
    <p:extLst>
      <p:ext uri="{BB962C8B-B14F-4D97-AF65-F5344CB8AC3E}">
        <p14:creationId xmlns:p14="http://schemas.microsoft.com/office/powerpoint/2010/main" val="4264513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D29DFD-A6EE-864A-B4D6-CF1261382781}" type="slidenum">
              <a:rPr lang="en-US" smtClean="0"/>
              <a:t>1</a:t>
            </a:fld>
            <a:endParaRPr lang="en-US"/>
          </a:p>
        </p:txBody>
      </p:sp>
    </p:spTree>
    <p:extLst>
      <p:ext uri="{BB962C8B-B14F-4D97-AF65-F5344CB8AC3E}">
        <p14:creationId xmlns:p14="http://schemas.microsoft.com/office/powerpoint/2010/main" val="1293501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AECDE5-3BE8-B544-93DA-3B677C8F3721}" type="slidenum">
              <a:rPr lang="en-US" smtClean="0"/>
              <a:t>10</a:t>
            </a:fld>
            <a:endParaRPr lang="en-US"/>
          </a:p>
        </p:txBody>
      </p:sp>
    </p:spTree>
    <p:extLst>
      <p:ext uri="{BB962C8B-B14F-4D97-AF65-F5344CB8AC3E}">
        <p14:creationId xmlns:p14="http://schemas.microsoft.com/office/powerpoint/2010/main" val="1076174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AECDE5-3BE8-B544-93DA-3B677C8F3721}" type="slidenum">
              <a:rPr lang="en-US" smtClean="0"/>
              <a:t>11</a:t>
            </a:fld>
            <a:endParaRPr lang="en-US"/>
          </a:p>
        </p:txBody>
      </p:sp>
    </p:spTree>
    <p:extLst>
      <p:ext uri="{BB962C8B-B14F-4D97-AF65-F5344CB8AC3E}">
        <p14:creationId xmlns:p14="http://schemas.microsoft.com/office/powerpoint/2010/main" val="2395900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AECDE5-3BE8-B544-93DA-3B677C8F3721}" type="slidenum">
              <a:rPr lang="en-US" smtClean="0"/>
              <a:t>12</a:t>
            </a:fld>
            <a:endParaRPr lang="en-US"/>
          </a:p>
        </p:txBody>
      </p:sp>
    </p:spTree>
    <p:extLst>
      <p:ext uri="{BB962C8B-B14F-4D97-AF65-F5344CB8AC3E}">
        <p14:creationId xmlns:p14="http://schemas.microsoft.com/office/powerpoint/2010/main" val="2236431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CDEA04-2DF4-D24F-B0EE-303070815118}" type="slidenum">
              <a:rPr lang="en-US" smtClean="0"/>
              <a:t>13</a:t>
            </a:fld>
            <a:endParaRPr lang="en-US"/>
          </a:p>
        </p:txBody>
      </p:sp>
    </p:spTree>
    <p:extLst>
      <p:ext uri="{BB962C8B-B14F-4D97-AF65-F5344CB8AC3E}">
        <p14:creationId xmlns:p14="http://schemas.microsoft.com/office/powerpoint/2010/main" val="3550592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CDEA04-2DF4-D24F-B0EE-303070815118}" type="slidenum">
              <a:rPr lang="en-US" smtClean="0"/>
              <a:t>2</a:t>
            </a:fld>
            <a:endParaRPr lang="en-US"/>
          </a:p>
        </p:txBody>
      </p:sp>
    </p:spTree>
    <p:extLst>
      <p:ext uri="{BB962C8B-B14F-4D97-AF65-F5344CB8AC3E}">
        <p14:creationId xmlns:p14="http://schemas.microsoft.com/office/powerpoint/2010/main" val="3614850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AECDE5-3BE8-B544-93DA-3B677C8F3721}" type="slidenum">
              <a:rPr lang="en-US" smtClean="0"/>
              <a:t>3</a:t>
            </a:fld>
            <a:endParaRPr lang="en-US"/>
          </a:p>
        </p:txBody>
      </p:sp>
    </p:spTree>
    <p:extLst>
      <p:ext uri="{BB962C8B-B14F-4D97-AF65-F5344CB8AC3E}">
        <p14:creationId xmlns:p14="http://schemas.microsoft.com/office/powerpoint/2010/main" val="2898761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AECDE5-3BE8-B544-93DA-3B677C8F3721}" type="slidenum">
              <a:rPr lang="en-US" smtClean="0"/>
              <a:t>4</a:t>
            </a:fld>
            <a:endParaRPr lang="en-US"/>
          </a:p>
        </p:txBody>
      </p:sp>
    </p:spTree>
    <p:extLst>
      <p:ext uri="{BB962C8B-B14F-4D97-AF65-F5344CB8AC3E}">
        <p14:creationId xmlns:p14="http://schemas.microsoft.com/office/powerpoint/2010/main" val="2295480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AECDE5-3BE8-B544-93DA-3B677C8F3721}" type="slidenum">
              <a:rPr lang="en-US" smtClean="0"/>
              <a:t>5</a:t>
            </a:fld>
            <a:endParaRPr lang="en-US"/>
          </a:p>
        </p:txBody>
      </p:sp>
    </p:spTree>
    <p:extLst>
      <p:ext uri="{BB962C8B-B14F-4D97-AF65-F5344CB8AC3E}">
        <p14:creationId xmlns:p14="http://schemas.microsoft.com/office/powerpoint/2010/main" val="2102995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AECDE5-3BE8-B544-93DA-3B677C8F3721}" type="slidenum">
              <a:rPr lang="en-US" smtClean="0"/>
              <a:t>6</a:t>
            </a:fld>
            <a:endParaRPr lang="en-US"/>
          </a:p>
        </p:txBody>
      </p:sp>
    </p:spTree>
    <p:extLst>
      <p:ext uri="{BB962C8B-B14F-4D97-AF65-F5344CB8AC3E}">
        <p14:creationId xmlns:p14="http://schemas.microsoft.com/office/powerpoint/2010/main" val="1813418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AECDE5-3BE8-B544-93DA-3B677C8F3721}" type="slidenum">
              <a:rPr lang="en-US" smtClean="0"/>
              <a:t>7</a:t>
            </a:fld>
            <a:endParaRPr lang="en-US"/>
          </a:p>
        </p:txBody>
      </p:sp>
    </p:spTree>
    <p:extLst>
      <p:ext uri="{BB962C8B-B14F-4D97-AF65-F5344CB8AC3E}">
        <p14:creationId xmlns:p14="http://schemas.microsoft.com/office/powerpoint/2010/main" val="3742611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AECDE5-3BE8-B544-93DA-3B677C8F3721}" type="slidenum">
              <a:rPr lang="en-US" smtClean="0"/>
              <a:t>8</a:t>
            </a:fld>
            <a:endParaRPr lang="en-US"/>
          </a:p>
        </p:txBody>
      </p:sp>
    </p:spTree>
    <p:extLst>
      <p:ext uri="{BB962C8B-B14F-4D97-AF65-F5344CB8AC3E}">
        <p14:creationId xmlns:p14="http://schemas.microsoft.com/office/powerpoint/2010/main" val="2085560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AECDE5-3BE8-B544-93DA-3B677C8F3721}" type="slidenum">
              <a:rPr lang="en-US" smtClean="0"/>
              <a:t>9</a:t>
            </a:fld>
            <a:endParaRPr lang="en-US"/>
          </a:p>
        </p:txBody>
      </p:sp>
    </p:spTree>
    <p:extLst>
      <p:ext uri="{BB962C8B-B14F-4D97-AF65-F5344CB8AC3E}">
        <p14:creationId xmlns:p14="http://schemas.microsoft.com/office/powerpoint/2010/main" val="2287213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6BD7A-FF92-A694-DA6B-594B7359EA81}"/>
              </a:ext>
            </a:extLst>
          </p:cNvPr>
          <p:cNvSpPr>
            <a:spLocks noGrp="1"/>
          </p:cNvSpPr>
          <p:nvPr>
            <p:ph type="ctrTitle"/>
          </p:nvPr>
        </p:nvSpPr>
        <p:spPr>
          <a:xfrm>
            <a:off x="377687" y="1222743"/>
            <a:ext cx="11429999" cy="1807535"/>
          </a:xfrm>
        </p:spPr>
        <p:txBody>
          <a:bodyPr anchor="t"/>
          <a:lstStyle>
            <a:lvl1pPr algn="r">
              <a:defRPr sz="6000"/>
            </a:lvl1pPr>
          </a:lstStyle>
          <a:p>
            <a:r>
              <a:rPr lang="en-US" dirty="0"/>
              <a:t>Click to edit Master title style</a:t>
            </a:r>
          </a:p>
        </p:txBody>
      </p:sp>
      <p:sp>
        <p:nvSpPr>
          <p:cNvPr id="3" name="Subtitle 2">
            <a:extLst>
              <a:ext uri="{FF2B5EF4-FFF2-40B4-BE49-F238E27FC236}">
                <a16:creationId xmlns:a16="http://schemas.microsoft.com/office/drawing/2014/main" id="{7A097C08-DE51-D206-85F2-1CA125426AE7}"/>
              </a:ext>
            </a:extLst>
          </p:cNvPr>
          <p:cNvSpPr>
            <a:spLocks noGrp="1"/>
          </p:cNvSpPr>
          <p:nvPr>
            <p:ph type="subTitle" idx="1"/>
          </p:nvPr>
        </p:nvSpPr>
        <p:spPr>
          <a:xfrm>
            <a:off x="377687" y="223284"/>
            <a:ext cx="11429999" cy="899079"/>
          </a:xfrm>
        </p:spPr>
        <p:txBody>
          <a:bodyPr anchor="b"/>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F5D23DE-0621-D5A5-AB03-C9B5B9DCEDC3}"/>
              </a:ext>
            </a:extLst>
          </p:cNvPr>
          <p:cNvSpPr>
            <a:spLocks noGrp="1"/>
          </p:cNvSpPr>
          <p:nvPr>
            <p:ph type="dt" sz="half" idx="10"/>
          </p:nvPr>
        </p:nvSpPr>
        <p:spPr/>
        <p:txBody>
          <a:bodyPr/>
          <a:lstStyle/>
          <a:p>
            <a:fld id="{A3A62E14-C983-A745-BB70-16F5A21EB3C0}" type="datetime1">
              <a:rPr lang="en-US" smtClean="0"/>
              <a:t>1/17/2025</a:t>
            </a:fld>
            <a:endParaRPr lang="en-US"/>
          </a:p>
        </p:txBody>
      </p:sp>
      <p:sp>
        <p:nvSpPr>
          <p:cNvPr id="5" name="Footer Placeholder 4">
            <a:extLst>
              <a:ext uri="{FF2B5EF4-FFF2-40B4-BE49-F238E27FC236}">
                <a16:creationId xmlns:a16="http://schemas.microsoft.com/office/drawing/2014/main" id="{F86B8192-3EC3-BC92-52C0-55B836629311}"/>
              </a:ext>
            </a:extLst>
          </p:cNvPr>
          <p:cNvSpPr>
            <a:spLocks noGrp="1"/>
          </p:cNvSpPr>
          <p:nvPr>
            <p:ph type="ftr" sz="quarter" idx="11"/>
          </p:nvPr>
        </p:nvSpPr>
        <p:spPr/>
        <p:txBody>
          <a:bodyPr/>
          <a:lstStyle/>
          <a:p>
            <a:r>
              <a:rPr lang="en-US" dirty="0"/>
              <a:t>FCIB Credit &amp; Collections Survey of the Middle East – December 2022</a:t>
            </a:r>
          </a:p>
        </p:txBody>
      </p:sp>
      <p:sp>
        <p:nvSpPr>
          <p:cNvPr id="6" name="Slide Number Placeholder 5">
            <a:extLst>
              <a:ext uri="{FF2B5EF4-FFF2-40B4-BE49-F238E27FC236}">
                <a16:creationId xmlns:a16="http://schemas.microsoft.com/office/drawing/2014/main" id="{227AB22F-73AA-2E0E-9AC3-E952350F8AEA}"/>
              </a:ext>
            </a:extLst>
          </p:cNvPr>
          <p:cNvSpPr>
            <a:spLocks noGrp="1"/>
          </p:cNvSpPr>
          <p:nvPr>
            <p:ph type="sldNum" sz="quarter" idx="12"/>
          </p:nvPr>
        </p:nvSpPr>
        <p:spPr/>
        <p:txBody>
          <a:bodyPr/>
          <a:lstStyle/>
          <a:p>
            <a:fld id="{4EB5E109-9B48-2D40-9564-B40C3446446B}" type="slidenum">
              <a:rPr lang="en-US" smtClean="0"/>
              <a:t>‹#›</a:t>
            </a:fld>
            <a:endParaRPr lang="en-US"/>
          </a:p>
        </p:txBody>
      </p:sp>
    </p:spTree>
    <p:extLst>
      <p:ext uri="{BB962C8B-B14F-4D97-AF65-F5344CB8AC3E}">
        <p14:creationId xmlns:p14="http://schemas.microsoft.com/office/powerpoint/2010/main" val="1104158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27CC7-8F6E-56DF-67FF-61F574D272BE}"/>
              </a:ext>
            </a:extLst>
          </p:cNvPr>
          <p:cNvSpPr>
            <a:spLocks noGrp="1"/>
          </p:cNvSpPr>
          <p:nvPr>
            <p:ph type="title"/>
          </p:nvPr>
        </p:nvSpPr>
        <p:spPr>
          <a:xfrm>
            <a:off x="377687" y="365125"/>
            <a:ext cx="11430000" cy="766989"/>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0D0B295-CD36-BAAC-4193-48713C5A29B4}"/>
              </a:ext>
            </a:extLst>
          </p:cNvPr>
          <p:cNvSpPr>
            <a:spLocks noGrp="1"/>
          </p:cNvSpPr>
          <p:nvPr>
            <p:ph idx="1"/>
          </p:nvPr>
        </p:nvSpPr>
        <p:spPr>
          <a:xfrm>
            <a:off x="377687" y="1827405"/>
            <a:ext cx="11430000" cy="40160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93BC69-3434-89AD-7882-8EC05EADA4B7}"/>
              </a:ext>
            </a:extLst>
          </p:cNvPr>
          <p:cNvSpPr>
            <a:spLocks noGrp="1"/>
          </p:cNvSpPr>
          <p:nvPr>
            <p:ph type="dt" sz="half" idx="10"/>
          </p:nvPr>
        </p:nvSpPr>
        <p:spPr/>
        <p:txBody>
          <a:bodyPr/>
          <a:lstStyle/>
          <a:p>
            <a:fld id="{53D4311C-E9B9-644D-A465-4ABFBEFDEB26}" type="datetime1">
              <a:rPr lang="en-US" smtClean="0"/>
              <a:t>1/17/2025</a:t>
            </a:fld>
            <a:endParaRPr lang="en-US"/>
          </a:p>
        </p:txBody>
      </p:sp>
      <p:sp>
        <p:nvSpPr>
          <p:cNvPr id="5" name="Footer Placeholder 4">
            <a:extLst>
              <a:ext uri="{FF2B5EF4-FFF2-40B4-BE49-F238E27FC236}">
                <a16:creationId xmlns:a16="http://schemas.microsoft.com/office/drawing/2014/main" id="{740FEA68-C13F-FB02-45CD-50866DB1941F}"/>
              </a:ext>
            </a:extLst>
          </p:cNvPr>
          <p:cNvSpPr>
            <a:spLocks noGrp="1"/>
          </p:cNvSpPr>
          <p:nvPr>
            <p:ph type="ftr" sz="quarter" idx="11"/>
          </p:nvPr>
        </p:nvSpPr>
        <p:spPr/>
        <p:txBody>
          <a:bodyPr/>
          <a:lstStyle/>
          <a:p>
            <a:r>
              <a:rPr lang="en-US" dirty="0"/>
              <a:t>FCIB Credit &amp; Collections Survey of the Middle East – December 2022</a:t>
            </a:r>
          </a:p>
        </p:txBody>
      </p:sp>
      <p:sp>
        <p:nvSpPr>
          <p:cNvPr id="6" name="Slide Number Placeholder 5">
            <a:extLst>
              <a:ext uri="{FF2B5EF4-FFF2-40B4-BE49-F238E27FC236}">
                <a16:creationId xmlns:a16="http://schemas.microsoft.com/office/drawing/2014/main" id="{B725B547-6878-7841-F91C-4E4A7A3F156D}"/>
              </a:ext>
            </a:extLst>
          </p:cNvPr>
          <p:cNvSpPr>
            <a:spLocks noGrp="1"/>
          </p:cNvSpPr>
          <p:nvPr>
            <p:ph type="sldNum" sz="quarter" idx="12"/>
          </p:nvPr>
        </p:nvSpPr>
        <p:spPr/>
        <p:txBody>
          <a:bodyPr/>
          <a:lstStyle/>
          <a:p>
            <a:fld id="{4EB5E109-9B48-2D40-9564-B40C3446446B}" type="slidenum">
              <a:rPr lang="en-US" smtClean="0"/>
              <a:t>‹#›</a:t>
            </a:fld>
            <a:endParaRPr lang="en-US"/>
          </a:p>
        </p:txBody>
      </p:sp>
    </p:spTree>
    <p:extLst>
      <p:ext uri="{BB962C8B-B14F-4D97-AF65-F5344CB8AC3E}">
        <p14:creationId xmlns:p14="http://schemas.microsoft.com/office/powerpoint/2010/main" val="3946390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74A60-F501-7DE0-21DD-91D78E1086C6}"/>
              </a:ext>
            </a:extLst>
          </p:cNvPr>
          <p:cNvSpPr>
            <a:spLocks noGrp="1"/>
          </p:cNvSpPr>
          <p:nvPr>
            <p:ph type="title"/>
          </p:nvPr>
        </p:nvSpPr>
        <p:spPr>
          <a:xfrm>
            <a:off x="377687" y="365125"/>
            <a:ext cx="11430000" cy="766989"/>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14D8C049-9DD4-68A8-114F-0889FC809F88}"/>
              </a:ext>
            </a:extLst>
          </p:cNvPr>
          <p:cNvSpPr>
            <a:spLocks noGrp="1"/>
          </p:cNvSpPr>
          <p:nvPr>
            <p:ph sz="half" idx="1"/>
          </p:nvPr>
        </p:nvSpPr>
        <p:spPr>
          <a:xfrm>
            <a:off x="377687" y="1421923"/>
            <a:ext cx="5642113" cy="43518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3B945F-821C-1F1C-3DBA-B42B2C7B712C}"/>
              </a:ext>
            </a:extLst>
          </p:cNvPr>
          <p:cNvSpPr>
            <a:spLocks noGrp="1"/>
          </p:cNvSpPr>
          <p:nvPr>
            <p:ph sz="half" idx="2"/>
          </p:nvPr>
        </p:nvSpPr>
        <p:spPr>
          <a:xfrm>
            <a:off x="6172200" y="1421923"/>
            <a:ext cx="5635486" cy="43518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15806C-05B2-4EE3-5739-7007CEAFF728}"/>
              </a:ext>
            </a:extLst>
          </p:cNvPr>
          <p:cNvSpPr>
            <a:spLocks noGrp="1"/>
          </p:cNvSpPr>
          <p:nvPr>
            <p:ph type="dt" sz="half" idx="10"/>
          </p:nvPr>
        </p:nvSpPr>
        <p:spPr/>
        <p:txBody>
          <a:bodyPr/>
          <a:lstStyle/>
          <a:p>
            <a:fld id="{1793CACF-EF96-6D4D-9E44-014E3D6E7BA7}" type="datetime1">
              <a:rPr lang="en-US" smtClean="0"/>
              <a:t>1/17/2025</a:t>
            </a:fld>
            <a:endParaRPr lang="en-US"/>
          </a:p>
        </p:txBody>
      </p:sp>
      <p:sp>
        <p:nvSpPr>
          <p:cNvPr id="6" name="Footer Placeholder 5">
            <a:extLst>
              <a:ext uri="{FF2B5EF4-FFF2-40B4-BE49-F238E27FC236}">
                <a16:creationId xmlns:a16="http://schemas.microsoft.com/office/drawing/2014/main" id="{3B984448-744E-65D0-1E9B-FD90799EACE3}"/>
              </a:ext>
            </a:extLst>
          </p:cNvPr>
          <p:cNvSpPr>
            <a:spLocks noGrp="1"/>
          </p:cNvSpPr>
          <p:nvPr>
            <p:ph type="ftr" sz="quarter" idx="11"/>
          </p:nvPr>
        </p:nvSpPr>
        <p:spPr/>
        <p:txBody>
          <a:bodyPr/>
          <a:lstStyle/>
          <a:p>
            <a:r>
              <a:rPr lang="en-US" dirty="0"/>
              <a:t>FCIB Credit &amp; Collections Survey of the Middle East – December 2022</a:t>
            </a:r>
          </a:p>
        </p:txBody>
      </p:sp>
      <p:sp>
        <p:nvSpPr>
          <p:cNvPr id="7" name="Slide Number Placeholder 6">
            <a:extLst>
              <a:ext uri="{FF2B5EF4-FFF2-40B4-BE49-F238E27FC236}">
                <a16:creationId xmlns:a16="http://schemas.microsoft.com/office/drawing/2014/main" id="{46C35993-4401-2480-6E48-9CE256A64537}"/>
              </a:ext>
            </a:extLst>
          </p:cNvPr>
          <p:cNvSpPr>
            <a:spLocks noGrp="1"/>
          </p:cNvSpPr>
          <p:nvPr>
            <p:ph type="sldNum" sz="quarter" idx="12"/>
          </p:nvPr>
        </p:nvSpPr>
        <p:spPr/>
        <p:txBody>
          <a:bodyPr/>
          <a:lstStyle/>
          <a:p>
            <a:fld id="{4EB5E109-9B48-2D40-9564-B40C3446446B}" type="slidenum">
              <a:rPr lang="en-US" smtClean="0"/>
              <a:t>‹#›</a:t>
            </a:fld>
            <a:endParaRPr lang="en-US"/>
          </a:p>
        </p:txBody>
      </p:sp>
    </p:spTree>
    <p:extLst>
      <p:ext uri="{BB962C8B-B14F-4D97-AF65-F5344CB8AC3E}">
        <p14:creationId xmlns:p14="http://schemas.microsoft.com/office/powerpoint/2010/main" val="3890241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03F2D-12AA-6D7F-906C-6076FB397436}"/>
              </a:ext>
            </a:extLst>
          </p:cNvPr>
          <p:cNvSpPr>
            <a:spLocks noGrp="1"/>
          </p:cNvSpPr>
          <p:nvPr>
            <p:ph type="title"/>
          </p:nvPr>
        </p:nvSpPr>
        <p:spPr>
          <a:xfrm>
            <a:off x="377687" y="365125"/>
            <a:ext cx="11429999" cy="758281"/>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0A92BF15-C71A-8EE7-A7B0-41839B50150B}"/>
              </a:ext>
            </a:extLst>
          </p:cNvPr>
          <p:cNvSpPr>
            <a:spLocks noGrp="1"/>
          </p:cNvSpPr>
          <p:nvPr>
            <p:ph type="body" idx="1"/>
          </p:nvPr>
        </p:nvSpPr>
        <p:spPr>
          <a:xfrm>
            <a:off x="377688" y="1228317"/>
            <a:ext cx="5619888"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7FC995F-A300-5EA6-B5B8-6065477FFD01}"/>
              </a:ext>
            </a:extLst>
          </p:cNvPr>
          <p:cNvSpPr>
            <a:spLocks noGrp="1"/>
          </p:cNvSpPr>
          <p:nvPr>
            <p:ph sz="half" idx="2"/>
          </p:nvPr>
        </p:nvSpPr>
        <p:spPr>
          <a:xfrm>
            <a:off x="377688" y="2052229"/>
            <a:ext cx="56198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49B55C1-0744-F3A1-5786-962C12FB7D69}"/>
              </a:ext>
            </a:extLst>
          </p:cNvPr>
          <p:cNvSpPr>
            <a:spLocks noGrp="1"/>
          </p:cNvSpPr>
          <p:nvPr>
            <p:ph type="body" sz="quarter" idx="3"/>
          </p:nvPr>
        </p:nvSpPr>
        <p:spPr>
          <a:xfrm>
            <a:off x="6172200" y="1228317"/>
            <a:ext cx="5642112"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005372A0-244D-86EC-01EF-972C7ECA3FD2}"/>
              </a:ext>
            </a:extLst>
          </p:cNvPr>
          <p:cNvSpPr>
            <a:spLocks noGrp="1"/>
          </p:cNvSpPr>
          <p:nvPr>
            <p:ph sz="quarter" idx="4"/>
          </p:nvPr>
        </p:nvSpPr>
        <p:spPr>
          <a:xfrm>
            <a:off x="6172200" y="2052229"/>
            <a:ext cx="5635486"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1CFFEC7-0515-6A65-43BA-4AE617709648}"/>
              </a:ext>
            </a:extLst>
          </p:cNvPr>
          <p:cNvSpPr>
            <a:spLocks noGrp="1"/>
          </p:cNvSpPr>
          <p:nvPr>
            <p:ph type="dt" sz="half" idx="10"/>
          </p:nvPr>
        </p:nvSpPr>
        <p:spPr/>
        <p:txBody>
          <a:bodyPr/>
          <a:lstStyle/>
          <a:p>
            <a:fld id="{7F116351-E01E-1149-AF6F-D5214DCB0FEB}" type="datetime1">
              <a:rPr lang="en-US" smtClean="0"/>
              <a:t>1/17/2025</a:t>
            </a:fld>
            <a:endParaRPr lang="en-US"/>
          </a:p>
        </p:txBody>
      </p:sp>
      <p:sp>
        <p:nvSpPr>
          <p:cNvPr id="8" name="Footer Placeholder 7">
            <a:extLst>
              <a:ext uri="{FF2B5EF4-FFF2-40B4-BE49-F238E27FC236}">
                <a16:creationId xmlns:a16="http://schemas.microsoft.com/office/drawing/2014/main" id="{6A643CFB-48D1-6B6F-0D70-CE53A4709619}"/>
              </a:ext>
            </a:extLst>
          </p:cNvPr>
          <p:cNvSpPr>
            <a:spLocks noGrp="1"/>
          </p:cNvSpPr>
          <p:nvPr>
            <p:ph type="ftr" sz="quarter" idx="11"/>
          </p:nvPr>
        </p:nvSpPr>
        <p:spPr/>
        <p:txBody>
          <a:bodyPr/>
          <a:lstStyle/>
          <a:p>
            <a:r>
              <a:rPr lang="en-US" dirty="0"/>
              <a:t>FCIB Credit &amp; Collections Survey of the Middle East – December 2022</a:t>
            </a:r>
          </a:p>
        </p:txBody>
      </p:sp>
      <p:sp>
        <p:nvSpPr>
          <p:cNvPr id="9" name="Slide Number Placeholder 8">
            <a:extLst>
              <a:ext uri="{FF2B5EF4-FFF2-40B4-BE49-F238E27FC236}">
                <a16:creationId xmlns:a16="http://schemas.microsoft.com/office/drawing/2014/main" id="{A7371B6A-6ABD-8391-06AD-511805A980F4}"/>
              </a:ext>
            </a:extLst>
          </p:cNvPr>
          <p:cNvSpPr>
            <a:spLocks noGrp="1"/>
          </p:cNvSpPr>
          <p:nvPr>
            <p:ph type="sldNum" sz="quarter" idx="12"/>
          </p:nvPr>
        </p:nvSpPr>
        <p:spPr/>
        <p:txBody>
          <a:bodyPr/>
          <a:lstStyle/>
          <a:p>
            <a:fld id="{4EB5E109-9B48-2D40-9564-B40C3446446B}" type="slidenum">
              <a:rPr lang="en-US" smtClean="0"/>
              <a:t>‹#›</a:t>
            </a:fld>
            <a:endParaRPr lang="en-US"/>
          </a:p>
        </p:txBody>
      </p:sp>
    </p:spTree>
    <p:extLst>
      <p:ext uri="{BB962C8B-B14F-4D97-AF65-F5344CB8AC3E}">
        <p14:creationId xmlns:p14="http://schemas.microsoft.com/office/powerpoint/2010/main" val="2234230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Sub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03F2D-12AA-6D7F-906C-6076FB397436}"/>
              </a:ext>
            </a:extLst>
          </p:cNvPr>
          <p:cNvSpPr>
            <a:spLocks noGrp="1"/>
          </p:cNvSpPr>
          <p:nvPr>
            <p:ph type="title"/>
          </p:nvPr>
        </p:nvSpPr>
        <p:spPr>
          <a:xfrm>
            <a:off x="377687" y="365126"/>
            <a:ext cx="11429999" cy="75828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0A92BF15-C71A-8EE7-A7B0-41839B50150B}"/>
              </a:ext>
            </a:extLst>
          </p:cNvPr>
          <p:cNvSpPr>
            <a:spLocks noGrp="1"/>
          </p:cNvSpPr>
          <p:nvPr>
            <p:ph type="body" idx="1"/>
          </p:nvPr>
        </p:nvSpPr>
        <p:spPr>
          <a:xfrm>
            <a:off x="377687" y="1228317"/>
            <a:ext cx="11436626"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7FC995F-A300-5EA6-B5B8-6065477FFD01}"/>
              </a:ext>
            </a:extLst>
          </p:cNvPr>
          <p:cNvSpPr>
            <a:spLocks noGrp="1"/>
          </p:cNvSpPr>
          <p:nvPr>
            <p:ph sz="half" idx="2"/>
          </p:nvPr>
        </p:nvSpPr>
        <p:spPr>
          <a:xfrm>
            <a:off x="377687" y="2052228"/>
            <a:ext cx="11436625" cy="40089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1CFFEC7-0515-6A65-43BA-4AE617709648}"/>
              </a:ext>
            </a:extLst>
          </p:cNvPr>
          <p:cNvSpPr>
            <a:spLocks noGrp="1"/>
          </p:cNvSpPr>
          <p:nvPr>
            <p:ph type="dt" sz="half" idx="10"/>
          </p:nvPr>
        </p:nvSpPr>
        <p:spPr/>
        <p:txBody>
          <a:bodyPr/>
          <a:lstStyle/>
          <a:p>
            <a:fld id="{EC5CD543-CAFC-E044-BD7E-1E2ED1FD3676}" type="datetime1">
              <a:rPr lang="en-US" smtClean="0"/>
              <a:t>1/17/2025</a:t>
            </a:fld>
            <a:endParaRPr lang="en-US"/>
          </a:p>
        </p:txBody>
      </p:sp>
      <p:sp>
        <p:nvSpPr>
          <p:cNvPr id="8" name="Footer Placeholder 7">
            <a:extLst>
              <a:ext uri="{FF2B5EF4-FFF2-40B4-BE49-F238E27FC236}">
                <a16:creationId xmlns:a16="http://schemas.microsoft.com/office/drawing/2014/main" id="{6A643CFB-48D1-6B6F-0D70-CE53A4709619}"/>
              </a:ext>
            </a:extLst>
          </p:cNvPr>
          <p:cNvSpPr>
            <a:spLocks noGrp="1"/>
          </p:cNvSpPr>
          <p:nvPr>
            <p:ph type="ftr" sz="quarter" idx="11"/>
          </p:nvPr>
        </p:nvSpPr>
        <p:spPr/>
        <p:txBody>
          <a:bodyPr/>
          <a:lstStyle/>
          <a:p>
            <a:r>
              <a:rPr lang="en-US" dirty="0"/>
              <a:t>FCIB Credit &amp; Collections Survey of the Middle East – December 2022</a:t>
            </a:r>
          </a:p>
        </p:txBody>
      </p:sp>
      <p:sp>
        <p:nvSpPr>
          <p:cNvPr id="9" name="Slide Number Placeholder 8">
            <a:extLst>
              <a:ext uri="{FF2B5EF4-FFF2-40B4-BE49-F238E27FC236}">
                <a16:creationId xmlns:a16="http://schemas.microsoft.com/office/drawing/2014/main" id="{A7371B6A-6ABD-8391-06AD-511805A980F4}"/>
              </a:ext>
            </a:extLst>
          </p:cNvPr>
          <p:cNvSpPr>
            <a:spLocks noGrp="1"/>
          </p:cNvSpPr>
          <p:nvPr>
            <p:ph type="sldNum" sz="quarter" idx="12"/>
          </p:nvPr>
        </p:nvSpPr>
        <p:spPr/>
        <p:txBody>
          <a:bodyPr/>
          <a:lstStyle/>
          <a:p>
            <a:fld id="{4EB5E109-9B48-2D40-9564-B40C3446446B}" type="slidenum">
              <a:rPr lang="en-US" smtClean="0"/>
              <a:t>‹#›</a:t>
            </a:fld>
            <a:endParaRPr lang="en-US"/>
          </a:p>
        </p:txBody>
      </p:sp>
    </p:spTree>
    <p:extLst>
      <p:ext uri="{BB962C8B-B14F-4D97-AF65-F5344CB8AC3E}">
        <p14:creationId xmlns:p14="http://schemas.microsoft.com/office/powerpoint/2010/main" val="1272506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_4_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99430-ED7E-C4FB-38B0-F7875C2BDEE8}"/>
              </a:ext>
            </a:extLst>
          </p:cNvPr>
          <p:cNvSpPr>
            <a:spLocks noGrp="1"/>
          </p:cNvSpPr>
          <p:nvPr>
            <p:ph type="title"/>
          </p:nvPr>
        </p:nvSpPr>
        <p:spPr>
          <a:xfrm>
            <a:off x="377687" y="365126"/>
            <a:ext cx="11430000" cy="775697"/>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723966E4-F138-B497-46B5-3D7CC880F4B8}"/>
              </a:ext>
            </a:extLst>
          </p:cNvPr>
          <p:cNvSpPr>
            <a:spLocks noGrp="1"/>
          </p:cNvSpPr>
          <p:nvPr>
            <p:ph type="dt" sz="half" idx="10"/>
          </p:nvPr>
        </p:nvSpPr>
        <p:spPr/>
        <p:txBody>
          <a:bodyPr/>
          <a:lstStyle/>
          <a:p>
            <a:fld id="{34E78162-00C4-D346-B2B0-39338463B92F}" type="datetime1">
              <a:rPr lang="en-US" smtClean="0"/>
              <a:t>1/17/2025</a:t>
            </a:fld>
            <a:endParaRPr lang="en-US"/>
          </a:p>
        </p:txBody>
      </p:sp>
      <p:sp>
        <p:nvSpPr>
          <p:cNvPr id="4" name="Footer Placeholder 3">
            <a:extLst>
              <a:ext uri="{FF2B5EF4-FFF2-40B4-BE49-F238E27FC236}">
                <a16:creationId xmlns:a16="http://schemas.microsoft.com/office/drawing/2014/main" id="{75965575-64E2-CAC8-F555-81980EBE37F0}"/>
              </a:ext>
            </a:extLst>
          </p:cNvPr>
          <p:cNvSpPr>
            <a:spLocks noGrp="1"/>
          </p:cNvSpPr>
          <p:nvPr>
            <p:ph type="ftr" sz="quarter" idx="11"/>
          </p:nvPr>
        </p:nvSpPr>
        <p:spPr/>
        <p:txBody>
          <a:bodyPr/>
          <a:lstStyle/>
          <a:p>
            <a:r>
              <a:rPr lang="en-US" dirty="0"/>
              <a:t>FCIB Credit &amp; Collections Survey of the Middle East – December 2022</a:t>
            </a:r>
          </a:p>
        </p:txBody>
      </p:sp>
      <p:sp>
        <p:nvSpPr>
          <p:cNvPr id="5" name="Slide Number Placeholder 4">
            <a:extLst>
              <a:ext uri="{FF2B5EF4-FFF2-40B4-BE49-F238E27FC236}">
                <a16:creationId xmlns:a16="http://schemas.microsoft.com/office/drawing/2014/main" id="{C8434628-39A1-D23D-C8FD-5F561F4F39C3}"/>
              </a:ext>
            </a:extLst>
          </p:cNvPr>
          <p:cNvSpPr>
            <a:spLocks noGrp="1"/>
          </p:cNvSpPr>
          <p:nvPr>
            <p:ph type="sldNum" sz="quarter" idx="12"/>
          </p:nvPr>
        </p:nvSpPr>
        <p:spPr/>
        <p:txBody>
          <a:bodyPr/>
          <a:lstStyle/>
          <a:p>
            <a:fld id="{4EB5E109-9B48-2D40-9564-B40C3446446B}" type="slidenum">
              <a:rPr lang="en-US" smtClean="0"/>
              <a:t>‹#›</a:t>
            </a:fld>
            <a:endParaRPr lang="en-US"/>
          </a:p>
        </p:txBody>
      </p:sp>
      <p:sp>
        <p:nvSpPr>
          <p:cNvPr id="6" name="Chart Placeholder 6">
            <a:extLst>
              <a:ext uri="{FF2B5EF4-FFF2-40B4-BE49-F238E27FC236}">
                <a16:creationId xmlns:a16="http://schemas.microsoft.com/office/drawing/2014/main" id="{EE2FB525-CCF5-6F43-91B5-FA0294643A7C}"/>
              </a:ext>
            </a:extLst>
          </p:cNvPr>
          <p:cNvSpPr>
            <a:spLocks noGrp="1"/>
          </p:cNvSpPr>
          <p:nvPr>
            <p:ph type="chart" sz="quarter" idx="13"/>
          </p:nvPr>
        </p:nvSpPr>
        <p:spPr>
          <a:xfrm>
            <a:off x="0" y="1596590"/>
            <a:ext cx="3212893" cy="3654679"/>
          </a:xfrm>
        </p:spPr>
        <p:txBody>
          <a:bodyPr/>
          <a:lstStyle/>
          <a:p>
            <a:r>
              <a:rPr lang="en-US" dirty="0"/>
              <a:t>Click icon to add chart</a:t>
            </a:r>
          </a:p>
        </p:txBody>
      </p:sp>
      <p:sp>
        <p:nvSpPr>
          <p:cNvPr id="7" name="Chart Placeholder 6">
            <a:extLst>
              <a:ext uri="{FF2B5EF4-FFF2-40B4-BE49-F238E27FC236}">
                <a16:creationId xmlns:a16="http://schemas.microsoft.com/office/drawing/2014/main" id="{B82DB5A4-09DD-FC98-A1CA-6C226D468A82}"/>
              </a:ext>
            </a:extLst>
          </p:cNvPr>
          <p:cNvSpPr>
            <a:spLocks noGrp="1"/>
          </p:cNvSpPr>
          <p:nvPr>
            <p:ph type="chart" sz="quarter" idx="14"/>
          </p:nvPr>
        </p:nvSpPr>
        <p:spPr>
          <a:xfrm>
            <a:off x="2983043" y="1596590"/>
            <a:ext cx="3212893" cy="3654679"/>
          </a:xfrm>
        </p:spPr>
        <p:txBody>
          <a:bodyPr/>
          <a:lstStyle/>
          <a:p>
            <a:r>
              <a:rPr lang="en-US"/>
              <a:t>Click icon to add chart</a:t>
            </a:r>
            <a:endParaRPr lang="en-US" dirty="0"/>
          </a:p>
        </p:txBody>
      </p:sp>
      <p:sp>
        <p:nvSpPr>
          <p:cNvPr id="8" name="Chart Placeholder 6">
            <a:extLst>
              <a:ext uri="{FF2B5EF4-FFF2-40B4-BE49-F238E27FC236}">
                <a16:creationId xmlns:a16="http://schemas.microsoft.com/office/drawing/2014/main" id="{D9BC029F-707D-BC9D-7321-5AF634DC7A6E}"/>
              </a:ext>
            </a:extLst>
          </p:cNvPr>
          <p:cNvSpPr>
            <a:spLocks noGrp="1"/>
          </p:cNvSpPr>
          <p:nvPr>
            <p:ph type="chart" sz="quarter" idx="15"/>
          </p:nvPr>
        </p:nvSpPr>
        <p:spPr>
          <a:xfrm>
            <a:off x="5951095" y="1596590"/>
            <a:ext cx="3212893" cy="3654679"/>
          </a:xfrm>
        </p:spPr>
        <p:txBody>
          <a:bodyPr/>
          <a:lstStyle/>
          <a:p>
            <a:r>
              <a:rPr lang="en-US"/>
              <a:t>Click icon to add chart</a:t>
            </a:r>
            <a:endParaRPr lang="en-US" dirty="0"/>
          </a:p>
        </p:txBody>
      </p:sp>
      <p:sp>
        <p:nvSpPr>
          <p:cNvPr id="9" name="Chart Placeholder 6">
            <a:extLst>
              <a:ext uri="{FF2B5EF4-FFF2-40B4-BE49-F238E27FC236}">
                <a16:creationId xmlns:a16="http://schemas.microsoft.com/office/drawing/2014/main" id="{4A30370F-BAF5-8FE4-BB59-C868CC3BD826}"/>
              </a:ext>
            </a:extLst>
          </p:cNvPr>
          <p:cNvSpPr>
            <a:spLocks noGrp="1"/>
          </p:cNvSpPr>
          <p:nvPr>
            <p:ph type="chart" sz="quarter" idx="16"/>
          </p:nvPr>
        </p:nvSpPr>
        <p:spPr>
          <a:xfrm>
            <a:off x="8979108" y="1596590"/>
            <a:ext cx="3212893" cy="3654679"/>
          </a:xfrm>
        </p:spPr>
        <p:txBody>
          <a:bodyPr/>
          <a:lstStyle/>
          <a:p>
            <a:r>
              <a:rPr lang="en-US"/>
              <a:t>Click icon to add chart</a:t>
            </a:r>
            <a:endParaRPr lang="en-US" dirty="0"/>
          </a:p>
        </p:txBody>
      </p:sp>
    </p:spTree>
    <p:extLst>
      <p:ext uri="{BB962C8B-B14F-4D97-AF65-F5344CB8AC3E}">
        <p14:creationId xmlns:p14="http://schemas.microsoft.com/office/powerpoint/2010/main" val="4001735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99430-ED7E-C4FB-38B0-F7875C2BDEE8}"/>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723966E4-F138-B497-46B5-3D7CC880F4B8}"/>
              </a:ext>
            </a:extLst>
          </p:cNvPr>
          <p:cNvSpPr>
            <a:spLocks noGrp="1"/>
          </p:cNvSpPr>
          <p:nvPr>
            <p:ph type="dt" sz="half" idx="10"/>
          </p:nvPr>
        </p:nvSpPr>
        <p:spPr/>
        <p:txBody>
          <a:bodyPr/>
          <a:lstStyle/>
          <a:p>
            <a:fld id="{4D41DCE2-505E-9E4E-818F-BB37C262AF5A}" type="datetime1">
              <a:rPr lang="en-US" smtClean="0"/>
              <a:t>1/17/2025</a:t>
            </a:fld>
            <a:endParaRPr lang="en-US"/>
          </a:p>
        </p:txBody>
      </p:sp>
      <p:sp>
        <p:nvSpPr>
          <p:cNvPr id="4" name="Footer Placeholder 3">
            <a:extLst>
              <a:ext uri="{FF2B5EF4-FFF2-40B4-BE49-F238E27FC236}">
                <a16:creationId xmlns:a16="http://schemas.microsoft.com/office/drawing/2014/main" id="{75965575-64E2-CAC8-F555-81980EBE37F0}"/>
              </a:ext>
            </a:extLst>
          </p:cNvPr>
          <p:cNvSpPr>
            <a:spLocks noGrp="1"/>
          </p:cNvSpPr>
          <p:nvPr>
            <p:ph type="ftr" sz="quarter" idx="11"/>
          </p:nvPr>
        </p:nvSpPr>
        <p:spPr/>
        <p:txBody>
          <a:bodyPr/>
          <a:lstStyle/>
          <a:p>
            <a:r>
              <a:rPr lang="en-US" dirty="0"/>
              <a:t>FCIB Credit &amp; Collections Survey of the Middle East – December 2022</a:t>
            </a:r>
          </a:p>
        </p:txBody>
      </p:sp>
      <p:sp>
        <p:nvSpPr>
          <p:cNvPr id="5" name="Slide Number Placeholder 4">
            <a:extLst>
              <a:ext uri="{FF2B5EF4-FFF2-40B4-BE49-F238E27FC236}">
                <a16:creationId xmlns:a16="http://schemas.microsoft.com/office/drawing/2014/main" id="{C8434628-39A1-D23D-C8FD-5F561F4F39C3}"/>
              </a:ext>
            </a:extLst>
          </p:cNvPr>
          <p:cNvSpPr>
            <a:spLocks noGrp="1"/>
          </p:cNvSpPr>
          <p:nvPr>
            <p:ph type="sldNum" sz="quarter" idx="12"/>
          </p:nvPr>
        </p:nvSpPr>
        <p:spPr/>
        <p:txBody>
          <a:bodyPr/>
          <a:lstStyle/>
          <a:p>
            <a:fld id="{4EB5E109-9B48-2D40-9564-B40C3446446B}" type="slidenum">
              <a:rPr lang="en-US" smtClean="0"/>
              <a:t>‹#›</a:t>
            </a:fld>
            <a:endParaRPr lang="en-US"/>
          </a:p>
        </p:txBody>
      </p:sp>
    </p:spTree>
    <p:extLst>
      <p:ext uri="{BB962C8B-B14F-4D97-AF65-F5344CB8AC3E}">
        <p14:creationId xmlns:p14="http://schemas.microsoft.com/office/powerpoint/2010/main" val="281115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7E7747-4B2E-33A2-9D80-5523EF57D51E}"/>
              </a:ext>
            </a:extLst>
          </p:cNvPr>
          <p:cNvSpPr>
            <a:spLocks noGrp="1"/>
          </p:cNvSpPr>
          <p:nvPr>
            <p:ph type="dt" sz="half" idx="10"/>
          </p:nvPr>
        </p:nvSpPr>
        <p:spPr/>
        <p:txBody>
          <a:bodyPr/>
          <a:lstStyle/>
          <a:p>
            <a:fld id="{B6D96F22-EA3E-6446-8A41-56A150DC35BA}" type="datetime1">
              <a:rPr lang="en-US" smtClean="0"/>
              <a:t>1/17/2025</a:t>
            </a:fld>
            <a:endParaRPr lang="en-US"/>
          </a:p>
        </p:txBody>
      </p:sp>
      <p:sp>
        <p:nvSpPr>
          <p:cNvPr id="3" name="Footer Placeholder 2">
            <a:extLst>
              <a:ext uri="{FF2B5EF4-FFF2-40B4-BE49-F238E27FC236}">
                <a16:creationId xmlns:a16="http://schemas.microsoft.com/office/drawing/2014/main" id="{D7891F44-3AFC-C7A3-0B49-77F64E191EF7}"/>
              </a:ext>
            </a:extLst>
          </p:cNvPr>
          <p:cNvSpPr>
            <a:spLocks noGrp="1"/>
          </p:cNvSpPr>
          <p:nvPr>
            <p:ph type="ftr" sz="quarter" idx="11"/>
          </p:nvPr>
        </p:nvSpPr>
        <p:spPr/>
        <p:txBody>
          <a:bodyPr/>
          <a:lstStyle/>
          <a:p>
            <a:r>
              <a:rPr lang="en-US" dirty="0"/>
              <a:t>FCIB Credit &amp; Collections Survey of the Middle East – December 2022</a:t>
            </a:r>
          </a:p>
        </p:txBody>
      </p:sp>
      <p:sp>
        <p:nvSpPr>
          <p:cNvPr id="4" name="Slide Number Placeholder 3">
            <a:extLst>
              <a:ext uri="{FF2B5EF4-FFF2-40B4-BE49-F238E27FC236}">
                <a16:creationId xmlns:a16="http://schemas.microsoft.com/office/drawing/2014/main" id="{65D988BC-DEE3-FC7A-94B5-6ACCDA0FA84A}"/>
              </a:ext>
            </a:extLst>
          </p:cNvPr>
          <p:cNvSpPr>
            <a:spLocks noGrp="1"/>
          </p:cNvSpPr>
          <p:nvPr>
            <p:ph type="sldNum" sz="quarter" idx="12"/>
          </p:nvPr>
        </p:nvSpPr>
        <p:spPr/>
        <p:txBody>
          <a:bodyPr/>
          <a:lstStyle/>
          <a:p>
            <a:fld id="{4EB5E109-9B48-2D40-9564-B40C3446446B}" type="slidenum">
              <a:rPr lang="en-US" smtClean="0"/>
              <a:t>‹#›</a:t>
            </a:fld>
            <a:endParaRPr lang="en-US"/>
          </a:p>
        </p:txBody>
      </p:sp>
    </p:spTree>
    <p:extLst>
      <p:ext uri="{BB962C8B-B14F-4D97-AF65-F5344CB8AC3E}">
        <p14:creationId xmlns:p14="http://schemas.microsoft.com/office/powerpoint/2010/main" val="3881673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8A880F-EA7C-B47F-1D8D-ACAB701A98AC}"/>
              </a:ext>
            </a:extLst>
          </p:cNvPr>
          <p:cNvSpPr>
            <a:spLocks noGrp="1"/>
          </p:cNvSpPr>
          <p:nvPr>
            <p:ph type="title"/>
          </p:nvPr>
        </p:nvSpPr>
        <p:spPr>
          <a:xfrm>
            <a:off x="377687" y="365126"/>
            <a:ext cx="11430000" cy="77569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5A8EA1D0-2D97-1EF9-2D93-0DAEB5083974}"/>
              </a:ext>
            </a:extLst>
          </p:cNvPr>
          <p:cNvSpPr>
            <a:spLocks noGrp="1"/>
          </p:cNvSpPr>
          <p:nvPr>
            <p:ph type="body" idx="1"/>
          </p:nvPr>
        </p:nvSpPr>
        <p:spPr>
          <a:xfrm>
            <a:off x="377687" y="1375954"/>
            <a:ext cx="11430000" cy="48010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E4DD061-6069-CC9B-45B9-0557BF4D9BEE}"/>
              </a:ext>
            </a:extLst>
          </p:cNvPr>
          <p:cNvSpPr>
            <a:spLocks noGrp="1"/>
          </p:cNvSpPr>
          <p:nvPr>
            <p:ph type="dt" sz="half" idx="2"/>
          </p:nvPr>
        </p:nvSpPr>
        <p:spPr>
          <a:xfrm>
            <a:off x="8380343" y="6356350"/>
            <a:ext cx="246324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8E68D-1C38-ED44-B68A-0344CF90761A}" type="datetime1">
              <a:rPr lang="en-US" smtClean="0"/>
              <a:t>1/17/2025</a:t>
            </a:fld>
            <a:endParaRPr lang="en-US" dirty="0"/>
          </a:p>
        </p:txBody>
      </p:sp>
      <p:sp>
        <p:nvSpPr>
          <p:cNvPr id="5" name="Footer Placeholder 4">
            <a:extLst>
              <a:ext uri="{FF2B5EF4-FFF2-40B4-BE49-F238E27FC236}">
                <a16:creationId xmlns:a16="http://schemas.microsoft.com/office/drawing/2014/main" id="{66B8DFCE-2BDB-A84E-C43C-BF1E27941895}"/>
              </a:ext>
            </a:extLst>
          </p:cNvPr>
          <p:cNvSpPr>
            <a:spLocks noGrp="1"/>
          </p:cNvSpPr>
          <p:nvPr>
            <p:ph type="ftr" sz="quarter" idx="3"/>
          </p:nvPr>
        </p:nvSpPr>
        <p:spPr>
          <a:xfrm>
            <a:off x="377687" y="6356350"/>
            <a:ext cx="7775713" cy="365125"/>
          </a:xfrm>
          <a:prstGeom prst="rect">
            <a:avLst/>
          </a:prstGeom>
        </p:spPr>
        <p:txBody>
          <a:bodyPr vert="horz" lIns="91440" tIns="45720" rIns="91440" bIns="45720" rtlCol="0" anchor="ctr"/>
          <a:lstStyle>
            <a:lvl1pPr algn="l">
              <a:defRPr sz="1200">
                <a:solidFill>
                  <a:schemeClr val="bg1"/>
                </a:solidFill>
              </a:defRPr>
            </a:lvl1pPr>
          </a:lstStyle>
          <a:p>
            <a:r>
              <a:rPr lang="en-US" dirty="0"/>
              <a:t>FCIB Credit &amp; Collections Survey of the Middle East – December 2022</a:t>
            </a:r>
          </a:p>
        </p:txBody>
      </p:sp>
      <p:sp>
        <p:nvSpPr>
          <p:cNvPr id="6" name="Slide Number Placeholder 5">
            <a:extLst>
              <a:ext uri="{FF2B5EF4-FFF2-40B4-BE49-F238E27FC236}">
                <a16:creationId xmlns:a16="http://schemas.microsoft.com/office/drawing/2014/main" id="{8723F7CD-321E-85DA-D8AB-03D3BE17A434}"/>
              </a:ext>
            </a:extLst>
          </p:cNvPr>
          <p:cNvSpPr>
            <a:spLocks noGrp="1"/>
          </p:cNvSpPr>
          <p:nvPr>
            <p:ph type="sldNum" sz="quarter" idx="4"/>
          </p:nvPr>
        </p:nvSpPr>
        <p:spPr>
          <a:xfrm>
            <a:off x="10992677" y="6356350"/>
            <a:ext cx="8150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B5E109-9B48-2D40-9564-B40C3446446B}" type="slidenum">
              <a:rPr lang="en-US" smtClean="0"/>
              <a:t>‹#›</a:t>
            </a:fld>
            <a:endParaRPr lang="en-US" dirty="0"/>
          </a:p>
        </p:txBody>
      </p:sp>
    </p:spTree>
    <p:extLst>
      <p:ext uri="{BB962C8B-B14F-4D97-AF65-F5344CB8AC3E}">
        <p14:creationId xmlns:p14="http://schemas.microsoft.com/office/powerpoint/2010/main" val="755746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60" r:id="rId5"/>
    <p:sldLayoutId id="2147483661" r:id="rId6"/>
    <p:sldLayoutId id="2147483654" r:id="rId7"/>
    <p:sldLayoutId id="2147483655" r:id="rId8"/>
  </p:sldLayoutIdLst>
  <p:hf sldNum="0" hdr="0" dt="0"/>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chart" Target="../charts/chart15.xml"/></Relationships>
</file>

<file path=ppt/slides/_rels/slide1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chart" Target="../charts/char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9.xml"/></Relationships>
</file>

<file path=ppt/slides/_rels/slide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chart" Target="../charts/chart11.xml"/></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chart" Target="../charts/char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45DE5A-F4AE-25DD-A23D-494C1950A217}"/>
              </a:ext>
            </a:extLst>
          </p:cNvPr>
          <p:cNvSpPr>
            <a:spLocks noGrp="1"/>
          </p:cNvSpPr>
          <p:nvPr>
            <p:ph type="ctrTitle"/>
          </p:nvPr>
        </p:nvSpPr>
        <p:spPr/>
        <p:txBody>
          <a:bodyPr/>
          <a:lstStyle/>
          <a:p>
            <a:r>
              <a:rPr lang="en-US" dirty="0">
                <a:solidFill>
                  <a:schemeClr val="bg2">
                    <a:lumMod val="50000"/>
                  </a:schemeClr>
                </a:solidFill>
              </a:rPr>
              <a:t>FCIB Credit &amp; Collections Survey</a:t>
            </a:r>
          </a:p>
        </p:txBody>
      </p:sp>
      <p:sp>
        <p:nvSpPr>
          <p:cNvPr id="5" name="Text Placeholder 4">
            <a:extLst>
              <a:ext uri="{FF2B5EF4-FFF2-40B4-BE49-F238E27FC236}">
                <a16:creationId xmlns:a16="http://schemas.microsoft.com/office/drawing/2014/main" id="{82D9A547-96D7-B163-A502-9A54969341D2}"/>
              </a:ext>
            </a:extLst>
          </p:cNvPr>
          <p:cNvSpPr>
            <a:spLocks noGrp="1"/>
          </p:cNvSpPr>
          <p:nvPr>
            <p:ph type="subTitle" idx="1"/>
          </p:nvPr>
        </p:nvSpPr>
        <p:spPr/>
        <p:txBody>
          <a:bodyPr>
            <a:normAutofit/>
          </a:bodyPr>
          <a:lstStyle/>
          <a:p>
            <a:r>
              <a:rPr lang="en-US" dirty="0">
                <a:solidFill>
                  <a:schemeClr val="bg1"/>
                </a:solidFill>
              </a:rPr>
              <a:t>December 2024</a:t>
            </a:r>
          </a:p>
        </p:txBody>
      </p:sp>
      <p:sp>
        <p:nvSpPr>
          <p:cNvPr id="6" name="Text Placeholder 4">
            <a:extLst>
              <a:ext uri="{FF2B5EF4-FFF2-40B4-BE49-F238E27FC236}">
                <a16:creationId xmlns:a16="http://schemas.microsoft.com/office/drawing/2014/main" id="{EF870817-AD00-D8E0-5AC2-A54968181390}"/>
              </a:ext>
            </a:extLst>
          </p:cNvPr>
          <p:cNvSpPr txBox="1">
            <a:spLocks/>
          </p:cNvSpPr>
          <p:nvPr/>
        </p:nvSpPr>
        <p:spPr>
          <a:xfrm>
            <a:off x="384314" y="2580739"/>
            <a:ext cx="10800153" cy="848262"/>
          </a:xfrm>
          <a:prstGeom prst="rect">
            <a:avLst/>
          </a:prstGeom>
        </p:spPr>
        <p:txBody>
          <a:bodyPr vert="horz" lIns="91440" tIns="45720" rIns="91440" bIns="45720" rtlCol="0" anchor="b">
            <a:normAutofit/>
          </a:bodyPr>
          <a:lstStyle>
            <a:lvl1pPr marL="0" indent="0" algn="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US" sz="3200" dirty="0"/>
              <a:t>Argentina, Taiwan, United Kingdom, Venezuela</a:t>
            </a:r>
          </a:p>
        </p:txBody>
      </p:sp>
    </p:spTree>
    <p:extLst>
      <p:ext uri="{BB962C8B-B14F-4D97-AF65-F5344CB8AC3E}">
        <p14:creationId xmlns:p14="http://schemas.microsoft.com/office/powerpoint/2010/main" val="1470402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A491-4963-4812-8A7F-2988301F9CA6}"/>
              </a:ext>
            </a:extLst>
          </p:cNvPr>
          <p:cNvSpPr>
            <a:spLocks noGrp="1"/>
          </p:cNvSpPr>
          <p:nvPr>
            <p:ph type="title"/>
          </p:nvPr>
        </p:nvSpPr>
        <p:spPr/>
        <p:txBody>
          <a:bodyPr/>
          <a:lstStyle/>
          <a:p>
            <a:r>
              <a:rPr lang="en-US" dirty="0"/>
              <a:t>Methods used to secure payment</a:t>
            </a:r>
          </a:p>
        </p:txBody>
      </p:sp>
      <p:graphicFrame>
        <p:nvGraphicFramePr>
          <p:cNvPr id="10" name="Content Placeholder 9">
            <a:extLst>
              <a:ext uri="{FF2B5EF4-FFF2-40B4-BE49-F238E27FC236}">
                <a16:creationId xmlns:a16="http://schemas.microsoft.com/office/drawing/2014/main" id="{05D800B7-46FA-D1DF-F3CB-43FA6E72E1B2}"/>
              </a:ext>
            </a:extLst>
          </p:cNvPr>
          <p:cNvGraphicFramePr>
            <a:graphicFrameLocks noGrp="1"/>
          </p:cNvGraphicFramePr>
          <p:nvPr>
            <p:ph sz="half" idx="1"/>
            <p:extLst>
              <p:ext uri="{D42A27DB-BD31-4B8C-83A1-F6EECF244321}">
                <p14:modId xmlns:p14="http://schemas.microsoft.com/office/powerpoint/2010/main" val="3598238834"/>
              </p:ext>
            </p:extLst>
          </p:nvPr>
        </p:nvGraphicFramePr>
        <p:xfrm>
          <a:off x="377825" y="1422400"/>
          <a:ext cx="5641975"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ontent Placeholder 9">
            <a:extLst>
              <a:ext uri="{FF2B5EF4-FFF2-40B4-BE49-F238E27FC236}">
                <a16:creationId xmlns:a16="http://schemas.microsoft.com/office/drawing/2014/main" id="{1FF64085-C8D8-DD20-D866-CA1F3165C283}"/>
              </a:ext>
            </a:extLst>
          </p:cNvPr>
          <p:cNvGraphicFramePr>
            <a:graphicFrameLocks noGrp="1"/>
          </p:cNvGraphicFramePr>
          <p:nvPr>
            <p:ph sz="half" idx="2"/>
            <p:extLst>
              <p:ext uri="{D42A27DB-BD31-4B8C-83A1-F6EECF244321}">
                <p14:modId xmlns:p14="http://schemas.microsoft.com/office/powerpoint/2010/main" val="1631613063"/>
              </p:ext>
            </p:extLst>
          </p:nvPr>
        </p:nvGraphicFramePr>
        <p:xfrm>
          <a:off x="6172200" y="1422400"/>
          <a:ext cx="5635625" cy="4351338"/>
        </p:xfrm>
        <a:graphic>
          <a:graphicData uri="http://schemas.openxmlformats.org/drawingml/2006/chart">
            <c:chart xmlns:c="http://schemas.openxmlformats.org/drawingml/2006/chart" xmlns:r="http://schemas.openxmlformats.org/officeDocument/2006/relationships" r:id="rId4"/>
          </a:graphicData>
        </a:graphic>
      </p:graphicFrame>
      <p:sp>
        <p:nvSpPr>
          <p:cNvPr id="4" name="Footer Placeholder 3">
            <a:extLst>
              <a:ext uri="{FF2B5EF4-FFF2-40B4-BE49-F238E27FC236}">
                <a16:creationId xmlns:a16="http://schemas.microsoft.com/office/drawing/2014/main" id="{C3E9C49F-2DD6-6542-725E-1CD8251F6D07}"/>
              </a:ext>
            </a:extLst>
          </p:cNvPr>
          <p:cNvSpPr>
            <a:spLocks noGrp="1"/>
          </p:cNvSpPr>
          <p:nvPr>
            <p:ph type="ftr" sz="quarter" idx="11"/>
          </p:nvPr>
        </p:nvSpPr>
        <p:spPr/>
        <p:txBody>
          <a:bodyPr/>
          <a:lstStyle/>
          <a:p>
            <a:r>
              <a:rPr lang="en-US" dirty="0"/>
              <a:t>FCIB Credit &amp; Collections Survey – December 2024</a:t>
            </a:r>
          </a:p>
        </p:txBody>
      </p:sp>
    </p:spTree>
    <p:extLst>
      <p:ext uri="{BB962C8B-B14F-4D97-AF65-F5344CB8AC3E}">
        <p14:creationId xmlns:p14="http://schemas.microsoft.com/office/powerpoint/2010/main" val="1730984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A491-4963-4812-8A7F-2988301F9CA6}"/>
              </a:ext>
            </a:extLst>
          </p:cNvPr>
          <p:cNvSpPr>
            <a:spLocks noGrp="1"/>
          </p:cNvSpPr>
          <p:nvPr>
            <p:ph type="title"/>
          </p:nvPr>
        </p:nvSpPr>
        <p:spPr/>
        <p:txBody>
          <a:bodyPr/>
          <a:lstStyle/>
          <a:p>
            <a:r>
              <a:rPr lang="en-US" dirty="0"/>
              <a:t>Methods used to secure payment</a:t>
            </a:r>
          </a:p>
        </p:txBody>
      </p:sp>
      <p:graphicFrame>
        <p:nvGraphicFramePr>
          <p:cNvPr id="10" name="Content Placeholder 9">
            <a:extLst>
              <a:ext uri="{FF2B5EF4-FFF2-40B4-BE49-F238E27FC236}">
                <a16:creationId xmlns:a16="http://schemas.microsoft.com/office/drawing/2014/main" id="{626DD10A-B29B-F09A-E4CA-DEA13F9ED76C}"/>
              </a:ext>
            </a:extLst>
          </p:cNvPr>
          <p:cNvGraphicFramePr>
            <a:graphicFrameLocks noGrp="1"/>
          </p:cNvGraphicFramePr>
          <p:nvPr>
            <p:ph sz="half" idx="1"/>
            <p:extLst>
              <p:ext uri="{D42A27DB-BD31-4B8C-83A1-F6EECF244321}">
                <p14:modId xmlns:p14="http://schemas.microsoft.com/office/powerpoint/2010/main" val="324178818"/>
              </p:ext>
            </p:extLst>
          </p:nvPr>
        </p:nvGraphicFramePr>
        <p:xfrm>
          <a:off x="377825" y="1422400"/>
          <a:ext cx="5641975"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ontent Placeholder 9">
            <a:extLst>
              <a:ext uri="{FF2B5EF4-FFF2-40B4-BE49-F238E27FC236}">
                <a16:creationId xmlns:a16="http://schemas.microsoft.com/office/drawing/2014/main" id="{04C3C7D8-4449-74FB-1BDD-AD78CF61C4B1}"/>
              </a:ext>
            </a:extLst>
          </p:cNvPr>
          <p:cNvGraphicFramePr>
            <a:graphicFrameLocks noGrp="1"/>
          </p:cNvGraphicFramePr>
          <p:nvPr>
            <p:ph sz="half" idx="2"/>
            <p:extLst>
              <p:ext uri="{D42A27DB-BD31-4B8C-83A1-F6EECF244321}">
                <p14:modId xmlns:p14="http://schemas.microsoft.com/office/powerpoint/2010/main" val="1577807300"/>
              </p:ext>
            </p:extLst>
          </p:nvPr>
        </p:nvGraphicFramePr>
        <p:xfrm>
          <a:off x="6172200" y="1422400"/>
          <a:ext cx="5635625" cy="4351338"/>
        </p:xfrm>
        <a:graphic>
          <a:graphicData uri="http://schemas.openxmlformats.org/drawingml/2006/chart">
            <c:chart xmlns:c="http://schemas.openxmlformats.org/drawingml/2006/chart" xmlns:r="http://schemas.openxmlformats.org/officeDocument/2006/relationships" r:id="rId4"/>
          </a:graphicData>
        </a:graphic>
      </p:graphicFrame>
      <p:sp>
        <p:nvSpPr>
          <p:cNvPr id="4" name="Footer Placeholder 3">
            <a:extLst>
              <a:ext uri="{FF2B5EF4-FFF2-40B4-BE49-F238E27FC236}">
                <a16:creationId xmlns:a16="http://schemas.microsoft.com/office/drawing/2014/main" id="{755F46CB-20DA-7748-BDDE-018D751AB382}"/>
              </a:ext>
            </a:extLst>
          </p:cNvPr>
          <p:cNvSpPr>
            <a:spLocks noGrp="1"/>
          </p:cNvSpPr>
          <p:nvPr>
            <p:ph type="ftr" sz="quarter" idx="11"/>
          </p:nvPr>
        </p:nvSpPr>
        <p:spPr/>
        <p:txBody>
          <a:bodyPr/>
          <a:lstStyle/>
          <a:p>
            <a:r>
              <a:rPr lang="en-US" dirty="0"/>
              <a:t>FCIB Credit &amp; Collections Survey – December 2024</a:t>
            </a:r>
          </a:p>
        </p:txBody>
      </p:sp>
    </p:spTree>
    <p:extLst>
      <p:ext uri="{BB962C8B-B14F-4D97-AF65-F5344CB8AC3E}">
        <p14:creationId xmlns:p14="http://schemas.microsoft.com/office/powerpoint/2010/main" val="3348640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A491-4963-4812-8A7F-2988301F9CA6}"/>
              </a:ext>
            </a:extLst>
          </p:cNvPr>
          <p:cNvSpPr>
            <a:spLocks noGrp="1"/>
          </p:cNvSpPr>
          <p:nvPr>
            <p:ph type="title"/>
          </p:nvPr>
        </p:nvSpPr>
        <p:spPr/>
        <p:txBody>
          <a:bodyPr/>
          <a:lstStyle/>
          <a:p>
            <a:r>
              <a:rPr lang="en-US" dirty="0"/>
              <a:t>Insights from Credit Professionals</a:t>
            </a:r>
          </a:p>
        </p:txBody>
      </p:sp>
      <p:sp>
        <p:nvSpPr>
          <p:cNvPr id="4" name="Footer Placeholder 3">
            <a:extLst>
              <a:ext uri="{FF2B5EF4-FFF2-40B4-BE49-F238E27FC236}">
                <a16:creationId xmlns:a16="http://schemas.microsoft.com/office/drawing/2014/main" id="{C28C6661-1E4D-82AD-BD85-A84D37012787}"/>
              </a:ext>
            </a:extLst>
          </p:cNvPr>
          <p:cNvSpPr>
            <a:spLocks noGrp="1"/>
          </p:cNvSpPr>
          <p:nvPr>
            <p:ph type="ftr" sz="quarter" idx="11"/>
          </p:nvPr>
        </p:nvSpPr>
        <p:spPr/>
        <p:txBody>
          <a:bodyPr/>
          <a:lstStyle/>
          <a:p>
            <a:r>
              <a:rPr lang="en-US" dirty="0"/>
              <a:t>FCIB Credit &amp; Collections Survey – December 2024</a:t>
            </a:r>
          </a:p>
        </p:txBody>
      </p:sp>
      <p:sp>
        <p:nvSpPr>
          <p:cNvPr id="10" name="Content Placeholder 6">
            <a:extLst>
              <a:ext uri="{FF2B5EF4-FFF2-40B4-BE49-F238E27FC236}">
                <a16:creationId xmlns:a16="http://schemas.microsoft.com/office/drawing/2014/main" id="{DBF5B88C-FC1E-D095-8DD5-403F27AF2B82}"/>
              </a:ext>
            </a:extLst>
          </p:cNvPr>
          <p:cNvSpPr txBox="1">
            <a:spLocks/>
          </p:cNvSpPr>
          <p:nvPr/>
        </p:nvSpPr>
        <p:spPr>
          <a:xfrm>
            <a:off x="6324600" y="2204629"/>
            <a:ext cx="5635486" cy="36845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9" name="Content Placeholder 6">
            <a:extLst>
              <a:ext uri="{FF2B5EF4-FFF2-40B4-BE49-F238E27FC236}">
                <a16:creationId xmlns:a16="http://schemas.microsoft.com/office/drawing/2014/main" id="{716510E1-9ECC-8671-5876-FC4EC7996721}"/>
              </a:ext>
            </a:extLst>
          </p:cNvPr>
          <p:cNvSpPr txBox="1">
            <a:spLocks/>
          </p:cNvSpPr>
          <p:nvPr/>
        </p:nvSpPr>
        <p:spPr>
          <a:xfrm>
            <a:off x="5952699" y="4412014"/>
            <a:ext cx="5157504" cy="27901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000" dirty="0">
              <a:latin typeface="-apple-system"/>
            </a:endParaRPr>
          </a:p>
        </p:txBody>
      </p:sp>
      <p:sp>
        <p:nvSpPr>
          <p:cNvPr id="11" name="Content Placeholder 6">
            <a:extLst>
              <a:ext uri="{FF2B5EF4-FFF2-40B4-BE49-F238E27FC236}">
                <a16:creationId xmlns:a16="http://schemas.microsoft.com/office/drawing/2014/main" id="{07F895DB-F316-4944-8376-5FA45375E813}"/>
              </a:ext>
            </a:extLst>
          </p:cNvPr>
          <p:cNvSpPr txBox="1">
            <a:spLocks/>
          </p:cNvSpPr>
          <p:nvPr/>
        </p:nvSpPr>
        <p:spPr>
          <a:xfrm>
            <a:off x="6095278" y="1744056"/>
            <a:ext cx="5157504" cy="458265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300" b="0" i="0" dirty="0">
                <a:solidFill>
                  <a:srgbClr val="262627"/>
                </a:solidFill>
                <a:effectLst/>
                <a:latin typeface="-apple-system"/>
              </a:rPr>
              <a:t>Customer culture and business cultures/trends. For example, audited financials are not publicly available which makes the evaluation difficult. The customers also demand longer terms and without a proper evaluation, we could be at risk of non-payment</a:t>
            </a:r>
            <a:r>
              <a:rPr lang="en-US" b="0" i="0" dirty="0">
                <a:solidFill>
                  <a:srgbClr val="262627"/>
                </a:solidFill>
                <a:effectLst/>
                <a:latin typeface="-apple-system"/>
              </a:rPr>
              <a:t>.</a:t>
            </a:r>
          </a:p>
          <a:p>
            <a:endParaRPr lang="en-US" dirty="0">
              <a:solidFill>
                <a:srgbClr val="262627"/>
              </a:solidFill>
              <a:latin typeface="-apple-system"/>
            </a:endParaRPr>
          </a:p>
          <a:p>
            <a:endParaRPr lang="en-US" b="0" i="0" dirty="0">
              <a:solidFill>
                <a:srgbClr val="262627"/>
              </a:solidFill>
              <a:effectLst/>
              <a:latin typeface="-apple-system"/>
            </a:endParaRPr>
          </a:p>
          <a:p>
            <a:pPr marL="0" indent="0">
              <a:buNone/>
            </a:pPr>
            <a:r>
              <a:rPr lang="en-US" sz="4000" b="1" dirty="0"/>
              <a:t>Venezuela</a:t>
            </a:r>
          </a:p>
          <a:p>
            <a:r>
              <a:rPr lang="en-US" sz="2300" b="0" i="0" dirty="0">
                <a:solidFill>
                  <a:srgbClr val="262627"/>
                </a:solidFill>
                <a:effectLst/>
                <a:latin typeface="-apple-system"/>
              </a:rPr>
              <a:t>Venezuela does not publicly disclose specific business information, leading to policies heavily relying on factors such as years in operation, industry type, and overall country risk. This lack of transparency can result in unnecessary red flags or missed opportunities for effective risk mitigation</a:t>
            </a:r>
            <a:endParaRPr lang="en-US" sz="2300" b="1" dirty="0"/>
          </a:p>
          <a:p>
            <a:endParaRPr lang="en-US" dirty="0">
              <a:solidFill>
                <a:srgbClr val="262627"/>
              </a:solidFill>
              <a:latin typeface="-apple-system"/>
            </a:endParaRPr>
          </a:p>
          <a:p>
            <a:endParaRPr lang="en-US" dirty="0">
              <a:latin typeface="-apple-system"/>
            </a:endParaRPr>
          </a:p>
        </p:txBody>
      </p:sp>
      <p:sp>
        <p:nvSpPr>
          <p:cNvPr id="7" name="Text Placeholder 8">
            <a:extLst>
              <a:ext uri="{FF2B5EF4-FFF2-40B4-BE49-F238E27FC236}">
                <a16:creationId xmlns:a16="http://schemas.microsoft.com/office/drawing/2014/main" id="{BB05F5E2-F0F1-FB03-F826-8B0D69032820}"/>
              </a:ext>
            </a:extLst>
          </p:cNvPr>
          <p:cNvSpPr txBox="1">
            <a:spLocks/>
          </p:cNvSpPr>
          <p:nvPr/>
        </p:nvSpPr>
        <p:spPr>
          <a:xfrm>
            <a:off x="5852974" y="1189800"/>
            <a:ext cx="5642112" cy="389684"/>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800" dirty="0"/>
              <a:t>Taiwan</a:t>
            </a:r>
          </a:p>
        </p:txBody>
      </p:sp>
      <p:sp>
        <p:nvSpPr>
          <p:cNvPr id="8" name="Content Placeholder 6">
            <a:extLst>
              <a:ext uri="{FF2B5EF4-FFF2-40B4-BE49-F238E27FC236}">
                <a16:creationId xmlns:a16="http://schemas.microsoft.com/office/drawing/2014/main" id="{DC6079D3-AB5F-B67F-2D0A-4AD4987DCCBD}"/>
              </a:ext>
            </a:extLst>
          </p:cNvPr>
          <p:cNvSpPr txBox="1">
            <a:spLocks/>
          </p:cNvSpPr>
          <p:nvPr/>
        </p:nvSpPr>
        <p:spPr>
          <a:xfrm>
            <a:off x="5805592" y="1569676"/>
            <a:ext cx="5157504" cy="24061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262627"/>
              </a:solidFill>
              <a:latin typeface="-apple-system"/>
            </a:endParaRPr>
          </a:p>
        </p:txBody>
      </p:sp>
      <p:sp>
        <p:nvSpPr>
          <p:cNvPr id="13" name="Text Placeholder 8">
            <a:extLst>
              <a:ext uri="{FF2B5EF4-FFF2-40B4-BE49-F238E27FC236}">
                <a16:creationId xmlns:a16="http://schemas.microsoft.com/office/drawing/2014/main" id="{54794353-8338-080E-EF85-53E746068641}"/>
              </a:ext>
            </a:extLst>
          </p:cNvPr>
          <p:cNvSpPr txBox="1">
            <a:spLocks/>
          </p:cNvSpPr>
          <p:nvPr/>
        </p:nvSpPr>
        <p:spPr>
          <a:xfrm>
            <a:off x="310587" y="1219439"/>
            <a:ext cx="5642112" cy="389684"/>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800" dirty="0"/>
              <a:t>Argentina</a:t>
            </a:r>
          </a:p>
        </p:txBody>
      </p:sp>
      <p:sp>
        <p:nvSpPr>
          <p:cNvPr id="14" name="Content Placeholder 6">
            <a:extLst>
              <a:ext uri="{FF2B5EF4-FFF2-40B4-BE49-F238E27FC236}">
                <a16:creationId xmlns:a16="http://schemas.microsoft.com/office/drawing/2014/main" id="{5C037764-A628-150C-A234-A55E46DDFA75}"/>
              </a:ext>
            </a:extLst>
          </p:cNvPr>
          <p:cNvSpPr txBox="1">
            <a:spLocks/>
          </p:cNvSpPr>
          <p:nvPr/>
        </p:nvSpPr>
        <p:spPr>
          <a:xfrm>
            <a:off x="207549" y="1561208"/>
            <a:ext cx="5157504" cy="30390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i="0" dirty="0">
                <a:solidFill>
                  <a:srgbClr val="262627"/>
                </a:solidFill>
                <a:effectLst/>
                <a:latin typeface="-apple-system"/>
              </a:rPr>
              <a:t>Although there is a positive history, it is still a country at risk.</a:t>
            </a:r>
          </a:p>
          <a:p>
            <a:r>
              <a:rPr lang="en-US" b="0" i="0" dirty="0">
                <a:solidFill>
                  <a:srgbClr val="262627"/>
                </a:solidFill>
                <a:effectLst/>
                <a:latin typeface="-apple-system"/>
              </a:rPr>
              <a:t>Be careful in your analyses and maintain close monitoring.</a:t>
            </a:r>
          </a:p>
          <a:p>
            <a:endParaRPr lang="en-US" dirty="0">
              <a:solidFill>
                <a:srgbClr val="262627"/>
              </a:solidFill>
              <a:latin typeface="-apple-system"/>
            </a:endParaRPr>
          </a:p>
          <a:p>
            <a:endParaRPr lang="en-US" dirty="0">
              <a:solidFill>
                <a:srgbClr val="262627"/>
              </a:solidFill>
              <a:latin typeface="-apple-system"/>
            </a:endParaRPr>
          </a:p>
          <a:p>
            <a:pPr marL="0" indent="0">
              <a:buNone/>
            </a:pPr>
            <a:r>
              <a:rPr lang="en-US" sz="2800" b="1" dirty="0"/>
              <a:t>United Kingdom</a:t>
            </a:r>
          </a:p>
          <a:p>
            <a:r>
              <a:rPr lang="en-US" dirty="0">
                <a:solidFill>
                  <a:srgbClr val="262627"/>
                </a:solidFill>
                <a:latin typeface="-apple-system"/>
              </a:rPr>
              <a:t>Know Your Customer is important</a:t>
            </a:r>
            <a:endParaRPr lang="en-US" b="0" i="0" dirty="0">
              <a:solidFill>
                <a:srgbClr val="262627"/>
              </a:solidFill>
              <a:effectLst/>
              <a:latin typeface="-apple-system"/>
            </a:endParaRPr>
          </a:p>
          <a:p>
            <a:pPr marL="0" indent="0">
              <a:buNone/>
            </a:pPr>
            <a:endParaRPr lang="en-US" b="1" dirty="0"/>
          </a:p>
          <a:p>
            <a:pPr marL="0" indent="0">
              <a:buNone/>
            </a:pPr>
            <a:endParaRPr lang="en-US" b="1" dirty="0"/>
          </a:p>
          <a:p>
            <a:pPr marL="0" indent="0">
              <a:buNone/>
            </a:pPr>
            <a:endParaRPr lang="en-US" sz="2800" dirty="0">
              <a:solidFill>
                <a:srgbClr val="262627"/>
              </a:solidFill>
              <a:latin typeface="-apple-system"/>
            </a:endParaRPr>
          </a:p>
        </p:txBody>
      </p:sp>
    </p:spTree>
    <p:extLst>
      <p:ext uri="{BB962C8B-B14F-4D97-AF65-F5344CB8AC3E}">
        <p14:creationId xmlns:p14="http://schemas.microsoft.com/office/powerpoint/2010/main" val="3065308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335ABAEA-0B22-859A-5350-5092A975CA96}"/>
              </a:ext>
            </a:extLst>
          </p:cNvPr>
          <p:cNvSpPr>
            <a:spLocks noGrp="1"/>
          </p:cNvSpPr>
          <p:nvPr>
            <p:ph type="title"/>
          </p:nvPr>
        </p:nvSpPr>
        <p:spPr/>
        <p:txBody>
          <a:bodyPr/>
          <a:lstStyle/>
          <a:p>
            <a:r>
              <a:rPr lang="en-US" dirty="0"/>
              <a:t>Insights from Credit Professionals</a:t>
            </a:r>
          </a:p>
        </p:txBody>
      </p:sp>
      <p:sp>
        <p:nvSpPr>
          <p:cNvPr id="7" name="Text Placeholder 6">
            <a:extLst>
              <a:ext uri="{FF2B5EF4-FFF2-40B4-BE49-F238E27FC236}">
                <a16:creationId xmlns:a16="http://schemas.microsoft.com/office/drawing/2014/main" id="{34F329CC-F15B-22F0-3E89-20AAE333882F}"/>
              </a:ext>
            </a:extLst>
          </p:cNvPr>
          <p:cNvSpPr>
            <a:spLocks noGrp="1"/>
          </p:cNvSpPr>
          <p:nvPr>
            <p:ph type="body" idx="1"/>
          </p:nvPr>
        </p:nvSpPr>
        <p:spPr>
          <a:xfrm>
            <a:off x="377687" y="1123406"/>
            <a:ext cx="11436626" cy="823912"/>
          </a:xfrm>
        </p:spPr>
        <p:txBody>
          <a:bodyPr>
            <a:normAutofit/>
          </a:bodyPr>
          <a:lstStyle/>
          <a:p>
            <a:r>
              <a:rPr lang="en-US" sz="3600" dirty="0"/>
              <a:t>Non-country-specific Advice from the survey.</a:t>
            </a:r>
          </a:p>
        </p:txBody>
      </p:sp>
      <p:sp>
        <p:nvSpPr>
          <p:cNvPr id="23" name="Content Placeholder 22">
            <a:extLst>
              <a:ext uri="{FF2B5EF4-FFF2-40B4-BE49-F238E27FC236}">
                <a16:creationId xmlns:a16="http://schemas.microsoft.com/office/drawing/2014/main" id="{C211BAD8-6C12-C941-F37F-764C4C7F910A}"/>
              </a:ext>
            </a:extLst>
          </p:cNvPr>
          <p:cNvSpPr>
            <a:spLocks noGrp="1"/>
          </p:cNvSpPr>
          <p:nvPr>
            <p:ph sz="half" idx="2"/>
          </p:nvPr>
        </p:nvSpPr>
        <p:spPr/>
        <p:txBody>
          <a:bodyPr>
            <a:normAutofit lnSpcReduction="10000"/>
          </a:bodyPr>
          <a:lstStyle/>
          <a:p>
            <a:r>
              <a:rPr lang="en-US" dirty="0"/>
              <a:t>Know your real customer, not the Trade/Banner name but the True Legal Entity (5 C's of Credit).</a:t>
            </a:r>
          </a:p>
          <a:p>
            <a:r>
              <a:rPr lang="en-US" dirty="0"/>
              <a:t>Start early building a relationship with your customer, and include your salesperson - you'll make a team and teams work together.</a:t>
            </a:r>
          </a:p>
          <a:p>
            <a:r>
              <a:rPr lang="en-US" dirty="0"/>
              <a:t>Follow up with the customer's Procurement Dept and Finance Dept as many times as necessary.</a:t>
            </a:r>
          </a:p>
          <a:p>
            <a:r>
              <a:rPr lang="en-US" dirty="0"/>
              <a:t>Obtain updated credit information Look for owner and addresses verification, as changes are often not communicated by the customer. Know all you can about the customer. Pull a credit report for payment history and legal status and name verification.</a:t>
            </a:r>
          </a:p>
          <a:p>
            <a:r>
              <a:rPr lang="en-US" b="0" i="0" dirty="0">
                <a:solidFill>
                  <a:srgbClr val="262627"/>
                </a:solidFill>
                <a:effectLst/>
                <a:latin typeface="-apple-system"/>
              </a:rPr>
              <a:t>With continued </a:t>
            </a:r>
            <a:r>
              <a:rPr lang="en-US" dirty="0">
                <a:solidFill>
                  <a:srgbClr val="262627"/>
                </a:solidFill>
                <a:latin typeface="-apple-system"/>
              </a:rPr>
              <a:t>g</a:t>
            </a:r>
            <a:r>
              <a:rPr lang="en-US" b="0" i="0" dirty="0">
                <a:solidFill>
                  <a:srgbClr val="262627"/>
                </a:solidFill>
                <a:effectLst/>
                <a:latin typeface="-apple-system"/>
              </a:rPr>
              <a:t>lobal </a:t>
            </a:r>
            <a:r>
              <a:rPr lang="en-US" dirty="0">
                <a:solidFill>
                  <a:srgbClr val="262627"/>
                </a:solidFill>
                <a:latin typeface="-apple-system"/>
              </a:rPr>
              <a:t>i</a:t>
            </a:r>
            <a:r>
              <a:rPr lang="en-US" b="0" i="0" dirty="0">
                <a:solidFill>
                  <a:srgbClr val="262627"/>
                </a:solidFill>
                <a:effectLst/>
                <a:latin typeface="-apple-system"/>
              </a:rPr>
              <a:t>nflation, war in United Kingdom and high interest, you need to know your true legal customer to prevent fraud and keep your A/R secured.</a:t>
            </a:r>
          </a:p>
          <a:p>
            <a:r>
              <a:rPr lang="en-US" dirty="0"/>
              <a:t>It is important to know customer's payment process to avoid misunderstandings or delays due to administrative issues.</a:t>
            </a:r>
          </a:p>
          <a:p>
            <a:r>
              <a:rPr lang="en-US" sz="1800" dirty="0"/>
              <a:t>Obtain financial statements on your customers and backstop sales with credit insurance.</a:t>
            </a:r>
          </a:p>
          <a:p>
            <a:r>
              <a:rPr lang="en-US" dirty="0"/>
              <a:t>E</a:t>
            </a:r>
            <a:r>
              <a:rPr lang="en-US" sz="1800" dirty="0"/>
              <a:t>nsure payment language is on the wire payments received.</a:t>
            </a:r>
          </a:p>
        </p:txBody>
      </p:sp>
      <p:sp>
        <p:nvSpPr>
          <p:cNvPr id="5" name="Footer Placeholder 4">
            <a:extLst>
              <a:ext uri="{FF2B5EF4-FFF2-40B4-BE49-F238E27FC236}">
                <a16:creationId xmlns:a16="http://schemas.microsoft.com/office/drawing/2014/main" id="{6B1C84DC-AD34-70AA-12B3-5C3866959BA1}"/>
              </a:ext>
            </a:extLst>
          </p:cNvPr>
          <p:cNvSpPr>
            <a:spLocks noGrp="1"/>
          </p:cNvSpPr>
          <p:nvPr>
            <p:ph type="ftr" sz="quarter" idx="11"/>
          </p:nvPr>
        </p:nvSpPr>
        <p:spPr/>
        <p:txBody>
          <a:bodyPr/>
          <a:lstStyle/>
          <a:p>
            <a:r>
              <a:rPr lang="en-US" dirty="0"/>
              <a:t>FCIB Credit &amp; Collections Survey – December 2024</a:t>
            </a:r>
          </a:p>
        </p:txBody>
      </p:sp>
    </p:spTree>
    <p:extLst>
      <p:ext uri="{BB962C8B-B14F-4D97-AF65-F5344CB8AC3E}">
        <p14:creationId xmlns:p14="http://schemas.microsoft.com/office/powerpoint/2010/main" val="4126928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22DDE-4E72-7160-51AE-C77C72E491A0}"/>
              </a:ext>
            </a:extLst>
          </p:cNvPr>
          <p:cNvSpPr>
            <a:spLocks noGrp="1"/>
          </p:cNvSpPr>
          <p:nvPr>
            <p:ph type="title"/>
          </p:nvPr>
        </p:nvSpPr>
        <p:spPr/>
        <p:txBody>
          <a:bodyPr/>
          <a:lstStyle/>
          <a:p>
            <a:r>
              <a:rPr lang="en-US" dirty="0"/>
              <a:t>Are your sales primarily to </a:t>
            </a:r>
            <a:r>
              <a:rPr lang="en-US" dirty="0">
                <a:solidFill>
                  <a:schemeClr val="accent6">
                    <a:lumMod val="60000"/>
                    <a:lumOff val="40000"/>
                  </a:schemeClr>
                </a:solidFill>
              </a:rPr>
              <a:t>new</a:t>
            </a:r>
            <a:r>
              <a:rPr lang="en-US" dirty="0"/>
              <a:t> or </a:t>
            </a:r>
            <a:r>
              <a:rPr lang="en-US" dirty="0">
                <a:solidFill>
                  <a:schemeClr val="accent2">
                    <a:lumMod val="60000"/>
                    <a:lumOff val="40000"/>
                  </a:schemeClr>
                </a:solidFill>
              </a:rPr>
              <a:t>existing</a:t>
            </a:r>
            <a:r>
              <a:rPr lang="en-US" dirty="0"/>
              <a:t> customers?</a:t>
            </a:r>
          </a:p>
        </p:txBody>
      </p:sp>
      <p:sp>
        <p:nvSpPr>
          <p:cNvPr id="4" name="Footer Placeholder 3">
            <a:extLst>
              <a:ext uri="{FF2B5EF4-FFF2-40B4-BE49-F238E27FC236}">
                <a16:creationId xmlns:a16="http://schemas.microsoft.com/office/drawing/2014/main" id="{861B6993-921B-9B11-1DB3-D0F9B31395EA}"/>
              </a:ext>
            </a:extLst>
          </p:cNvPr>
          <p:cNvSpPr>
            <a:spLocks noGrp="1"/>
          </p:cNvSpPr>
          <p:nvPr>
            <p:ph type="ftr" sz="quarter" idx="11"/>
          </p:nvPr>
        </p:nvSpPr>
        <p:spPr/>
        <p:txBody>
          <a:bodyPr/>
          <a:lstStyle/>
          <a:p>
            <a:r>
              <a:rPr lang="en-US" dirty="0"/>
              <a:t>FCIB Credit &amp; Collections Survey – December 2024</a:t>
            </a:r>
          </a:p>
        </p:txBody>
      </p:sp>
      <p:graphicFrame>
        <p:nvGraphicFramePr>
          <p:cNvPr id="22" name="Chart Placeholder 21">
            <a:extLst>
              <a:ext uri="{FF2B5EF4-FFF2-40B4-BE49-F238E27FC236}">
                <a16:creationId xmlns:a16="http://schemas.microsoft.com/office/drawing/2014/main" id="{613596DE-5EAF-DB5C-82B9-FFC960F8A877}"/>
              </a:ext>
            </a:extLst>
          </p:cNvPr>
          <p:cNvGraphicFramePr>
            <a:graphicFrameLocks noGrp="1"/>
          </p:cNvGraphicFramePr>
          <p:nvPr>
            <p:ph type="chart" sz="quarter" idx="16"/>
            <p:extLst>
              <p:ext uri="{D42A27DB-BD31-4B8C-83A1-F6EECF244321}">
                <p14:modId xmlns:p14="http://schemas.microsoft.com/office/powerpoint/2010/main" val="1784258375"/>
              </p:ext>
            </p:extLst>
          </p:nvPr>
        </p:nvGraphicFramePr>
        <p:xfrm>
          <a:off x="377824" y="1816100"/>
          <a:ext cx="9451975" cy="36560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61997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A491-4963-4812-8A7F-2988301F9CA6}"/>
              </a:ext>
            </a:extLst>
          </p:cNvPr>
          <p:cNvSpPr>
            <a:spLocks noGrp="1"/>
          </p:cNvSpPr>
          <p:nvPr>
            <p:ph type="title"/>
          </p:nvPr>
        </p:nvSpPr>
        <p:spPr/>
        <p:txBody>
          <a:bodyPr/>
          <a:lstStyle/>
          <a:p>
            <a:r>
              <a:rPr lang="en-US"/>
              <a:t>On average, what payment terms are you granting?</a:t>
            </a:r>
            <a:endParaRPr lang="en-US" dirty="0"/>
          </a:p>
        </p:txBody>
      </p:sp>
      <p:graphicFrame>
        <p:nvGraphicFramePr>
          <p:cNvPr id="15" name="Content Placeholder 14">
            <a:extLst>
              <a:ext uri="{FF2B5EF4-FFF2-40B4-BE49-F238E27FC236}">
                <a16:creationId xmlns:a16="http://schemas.microsoft.com/office/drawing/2014/main" id="{0DC7F1B9-5F18-5E25-B6F6-1506D4D9C03D}"/>
              </a:ext>
            </a:extLst>
          </p:cNvPr>
          <p:cNvGraphicFramePr>
            <a:graphicFrameLocks noGrp="1"/>
          </p:cNvGraphicFramePr>
          <p:nvPr>
            <p:ph sz="half" idx="1"/>
            <p:extLst>
              <p:ext uri="{D42A27DB-BD31-4B8C-83A1-F6EECF244321}">
                <p14:modId xmlns:p14="http://schemas.microsoft.com/office/powerpoint/2010/main" val="3513622168"/>
              </p:ext>
            </p:extLst>
          </p:nvPr>
        </p:nvGraphicFramePr>
        <p:xfrm>
          <a:off x="377825" y="1422400"/>
          <a:ext cx="5641975"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ontent Placeholder 15">
            <a:extLst>
              <a:ext uri="{FF2B5EF4-FFF2-40B4-BE49-F238E27FC236}">
                <a16:creationId xmlns:a16="http://schemas.microsoft.com/office/drawing/2014/main" id="{3C1AEC80-47DD-071B-1A73-704A563A3F47}"/>
              </a:ext>
            </a:extLst>
          </p:cNvPr>
          <p:cNvGraphicFramePr>
            <a:graphicFrameLocks noGrp="1"/>
          </p:cNvGraphicFramePr>
          <p:nvPr>
            <p:ph sz="half" idx="2"/>
            <p:extLst>
              <p:ext uri="{D42A27DB-BD31-4B8C-83A1-F6EECF244321}">
                <p14:modId xmlns:p14="http://schemas.microsoft.com/office/powerpoint/2010/main" val="3303553792"/>
              </p:ext>
            </p:extLst>
          </p:nvPr>
        </p:nvGraphicFramePr>
        <p:xfrm>
          <a:off x="6172200" y="1422400"/>
          <a:ext cx="5635625" cy="4351338"/>
        </p:xfrm>
        <a:graphic>
          <a:graphicData uri="http://schemas.openxmlformats.org/drawingml/2006/chart">
            <c:chart xmlns:c="http://schemas.openxmlformats.org/drawingml/2006/chart" xmlns:r="http://schemas.openxmlformats.org/officeDocument/2006/relationships" r:id="rId4"/>
          </a:graphicData>
        </a:graphic>
      </p:graphicFrame>
      <p:sp>
        <p:nvSpPr>
          <p:cNvPr id="4" name="Footer Placeholder 3">
            <a:extLst>
              <a:ext uri="{FF2B5EF4-FFF2-40B4-BE49-F238E27FC236}">
                <a16:creationId xmlns:a16="http://schemas.microsoft.com/office/drawing/2014/main" id="{7696AA06-7C96-FD9C-BDD0-4892CAB03D60}"/>
              </a:ext>
            </a:extLst>
          </p:cNvPr>
          <p:cNvSpPr>
            <a:spLocks noGrp="1"/>
          </p:cNvSpPr>
          <p:nvPr>
            <p:ph type="ftr" sz="quarter" idx="11"/>
          </p:nvPr>
        </p:nvSpPr>
        <p:spPr/>
        <p:txBody>
          <a:bodyPr/>
          <a:lstStyle/>
          <a:p>
            <a:r>
              <a:rPr lang="en-US" dirty="0"/>
              <a:t>FCIB Credit &amp; Collections Survey – December 2024</a:t>
            </a:r>
          </a:p>
        </p:txBody>
      </p:sp>
    </p:spTree>
    <p:extLst>
      <p:ext uri="{BB962C8B-B14F-4D97-AF65-F5344CB8AC3E}">
        <p14:creationId xmlns:p14="http://schemas.microsoft.com/office/powerpoint/2010/main" val="1968078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A491-4963-4812-8A7F-2988301F9CA6}"/>
              </a:ext>
            </a:extLst>
          </p:cNvPr>
          <p:cNvSpPr>
            <a:spLocks noGrp="1"/>
          </p:cNvSpPr>
          <p:nvPr>
            <p:ph type="title"/>
          </p:nvPr>
        </p:nvSpPr>
        <p:spPr/>
        <p:txBody>
          <a:bodyPr/>
          <a:lstStyle/>
          <a:p>
            <a:r>
              <a:rPr lang="en-US" dirty="0"/>
              <a:t>On average, what payment terms are you granting?</a:t>
            </a:r>
          </a:p>
        </p:txBody>
      </p:sp>
      <p:graphicFrame>
        <p:nvGraphicFramePr>
          <p:cNvPr id="15" name="Content Placeholder 14">
            <a:extLst>
              <a:ext uri="{FF2B5EF4-FFF2-40B4-BE49-F238E27FC236}">
                <a16:creationId xmlns:a16="http://schemas.microsoft.com/office/drawing/2014/main" id="{23FD931D-BE65-8901-8C5E-0E63EB4F139E}"/>
              </a:ext>
            </a:extLst>
          </p:cNvPr>
          <p:cNvGraphicFramePr>
            <a:graphicFrameLocks noGrp="1"/>
          </p:cNvGraphicFramePr>
          <p:nvPr>
            <p:ph sz="half" idx="1"/>
            <p:extLst>
              <p:ext uri="{D42A27DB-BD31-4B8C-83A1-F6EECF244321}">
                <p14:modId xmlns:p14="http://schemas.microsoft.com/office/powerpoint/2010/main" val="630911235"/>
              </p:ext>
            </p:extLst>
          </p:nvPr>
        </p:nvGraphicFramePr>
        <p:xfrm>
          <a:off x="377825" y="1407886"/>
          <a:ext cx="5641975"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ontent Placeholder 16">
            <a:extLst>
              <a:ext uri="{FF2B5EF4-FFF2-40B4-BE49-F238E27FC236}">
                <a16:creationId xmlns:a16="http://schemas.microsoft.com/office/drawing/2014/main" id="{648D0082-BE15-F635-82FE-DFD3456AF001}"/>
              </a:ext>
            </a:extLst>
          </p:cNvPr>
          <p:cNvGraphicFramePr>
            <a:graphicFrameLocks noGrp="1"/>
          </p:cNvGraphicFramePr>
          <p:nvPr>
            <p:ph sz="half" idx="2"/>
            <p:extLst>
              <p:ext uri="{D42A27DB-BD31-4B8C-83A1-F6EECF244321}">
                <p14:modId xmlns:p14="http://schemas.microsoft.com/office/powerpoint/2010/main" val="934201747"/>
              </p:ext>
            </p:extLst>
          </p:nvPr>
        </p:nvGraphicFramePr>
        <p:xfrm>
          <a:off x="6172200" y="1422400"/>
          <a:ext cx="5635625" cy="4351338"/>
        </p:xfrm>
        <a:graphic>
          <a:graphicData uri="http://schemas.openxmlformats.org/drawingml/2006/chart">
            <c:chart xmlns:c="http://schemas.openxmlformats.org/drawingml/2006/chart" xmlns:r="http://schemas.openxmlformats.org/officeDocument/2006/relationships" r:id="rId4"/>
          </a:graphicData>
        </a:graphic>
      </p:graphicFrame>
      <p:sp>
        <p:nvSpPr>
          <p:cNvPr id="4" name="Footer Placeholder 3">
            <a:extLst>
              <a:ext uri="{FF2B5EF4-FFF2-40B4-BE49-F238E27FC236}">
                <a16:creationId xmlns:a16="http://schemas.microsoft.com/office/drawing/2014/main" id="{32B5B14E-5A88-2DD8-4F4C-2D8AF243715F}"/>
              </a:ext>
            </a:extLst>
          </p:cNvPr>
          <p:cNvSpPr>
            <a:spLocks noGrp="1"/>
          </p:cNvSpPr>
          <p:nvPr>
            <p:ph type="ftr" sz="quarter" idx="11"/>
          </p:nvPr>
        </p:nvSpPr>
        <p:spPr/>
        <p:txBody>
          <a:bodyPr/>
          <a:lstStyle/>
          <a:p>
            <a:r>
              <a:rPr lang="en-US" dirty="0"/>
              <a:t>FCIB Credit &amp; Collections Survey – December 2024</a:t>
            </a:r>
          </a:p>
        </p:txBody>
      </p:sp>
    </p:spTree>
    <p:extLst>
      <p:ext uri="{BB962C8B-B14F-4D97-AF65-F5344CB8AC3E}">
        <p14:creationId xmlns:p14="http://schemas.microsoft.com/office/powerpoint/2010/main" val="3294308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A491-4963-4812-8A7F-2988301F9CA6}"/>
              </a:ext>
            </a:extLst>
          </p:cNvPr>
          <p:cNvSpPr>
            <a:spLocks noGrp="1"/>
          </p:cNvSpPr>
          <p:nvPr>
            <p:ph type="title"/>
          </p:nvPr>
        </p:nvSpPr>
        <p:spPr/>
        <p:txBody>
          <a:bodyPr/>
          <a:lstStyle/>
          <a:p>
            <a:r>
              <a:rPr lang="en-US" dirty="0"/>
              <a:t>What is the average number of days beyond terms in these countries?</a:t>
            </a:r>
          </a:p>
        </p:txBody>
      </p:sp>
      <p:sp>
        <p:nvSpPr>
          <p:cNvPr id="6" name="Footer Placeholder 5">
            <a:extLst>
              <a:ext uri="{FF2B5EF4-FFF2-40B4-BE49-F238E27FC236}">
                <a16:creationId xmlns:a16="http://schemas.microsoft.com/office/drawing/2014/main" id="{8C87BCB4-9386-B3E3-008E-C3E697E21366}"/>
              </a:ext>
            </a:extLst>
          </p:cNvPr>
          <p:cNvSpPr>
            <a:spLocks noGrp="1"/>
          </p:cNvSpPr>
          <p:nvPr>
            <p:ph type="ftr" sz="quarter" idx="11"/>
          </p:nvPr>
        </p:nvSpPr>
        <p:spPr/>
        <p:txBody>
          <a:bodyPr/>
          <a:lstStyle/>
          <a:p>
            <a:r>
              <a:rPr lang="en-US" dirty="0"/>
              <a:t>FCIB Credit &amp; Collections Survey – December 2024</a:t>
            </a:r>
          </a:p>
        </p:txBody>
      </p:sp>
      <p:sp>
        <p:nvSpPr>
          <p:cNvPr id="18" name="Content Placeholder 3">
            <a:extLst>
              <a:ext uri="{FF2B5EF4-FFF2-40B4-BE49-F238E27FC236}">
                <a16:creationId xmlns:a16="http://schemas.microsoft.com/office/drawing/2014/main" id="{C367B385-6CC1-9DD4-E9C1-C9C1AB473E52}"/>
              </a:ext>
            </a:extLst>
          </p:cNvPr>
          <p:cNvSpPr txBox="1">
            <a:spLocks/>
          </p:cNvSpPr>
          <p:nvPr/>
        </p:nvSpPr>
        <p:spPr>
          <a:xfrm>
            <a:off x="0" y="1825625"/>
            <a:ext cx="3209733" cy="3691625"/>
          </a:xfrm>
          <a:prstGeom prst="rect">
            <a:avLst/>
          </a:prstGeom>
        </p:spPr>
        <p:txBody>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0" indent="0" algn="ctr">
              <a:buFont typeface="Wingdings" pitchFamily="2" charset="2"/>
              <a:buNone/>
            </a:pPr>
            <a:endParaRPr lang="en-US" dirty="0"/>
          </a:p>
          <a:p>
            <a:pPr marL="0" indent="0" algn="ctr">
              <a:buFont typeface="Wingdings" pitchFamily="2" charset="2"/>
              <a:buNone/>
            </a:pPr>
            <a:r>
              <a:rPr lang="en-US" dirty="0"/>
              <a:t>Argentina</a:t>
            </a:r>
          </a:p>
          <a:p>
            <a:pPr marL="0" indent="0" algn="ctr">
              <a:buFont typeface="Wingdings" pitchFamily="2" charset="2"/>
              <a:buNone/>
            </a:pPr>
            <a:endParaRPr lang="en-US" dirty="0"/>
          </a:p>
          <a:p>
            <a:pPr marL="0" indent="0" algn="ctr">
              <a:buFont typeface="Wingdings" pitchFamily="2" charset="2"/>
              <a:buNone/>
            </a:pPr>
            <a:r>
              <a:rPr lang="en-US" sz="6000" dirty="0"/>
              <a:t>23	</a:t>
            </a:r>
          </a:p>
        </p:txBody>
      </p:sp>
      <p:sp>
        <p:nvSpPr>
          <p:cNvPr id="19" name="Content Placeholder 7">
            <a:extLst>
              <a:ext uri="{FF2B5EF4-FFF2-40B4-BE49-F238E27FC236}">
                <a16:creationId xmlns:a16="http://schemas.microsoft.com/office/drawing/2014/main" id="{5DB6CD55-1370-E113-7A85-44EDFF52E183}"/>
              </a:ext>
            </a:extLst>
          </p:cNvPr>
          <p:cNvSpPr txBox="1">
            <a:spLocks/>
          </p:cNvSpPr>
          <p:nvPr/>
        </p:nvSpPr>
        <p:spPr>
          <a:xfrm>
            <a:off x="2994089" y="1825625"/>
            <a:ext cx="3209733" cy="3691625"/>
          </a:xfrm>
          <a:prstGeom prst="rect">
            <a:avLst/>
          </a:prstGeom>
        </p:spPr>
        <p:txBody>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0" indent="0" algn="ctr">
              <a:buFont typeface="Wingdings" pitchFamily="2" charset="2"/>
              <a:buNone/>
            </a:pPr>
            <a:endParaRPr lang="en-US" dirty="0"/>
          </a:p>
          <a:p>
            <a:pPr marL="0" indent="0" algn="ctr">
              <a:buFont typeface="Wingdings" pitchFamily="2" charset="2"/>
              <a:buNone/>
            </a:pPr>
            <a:r>
              <a:rPr lang="en-US" dirty="0"/>
              <a:t>Taiwan</a:t>
            </a:r>
          </a:p>
          <a:p>
            <a:pPr marL="0" indent="0" algn="ctr">
              <a:buFont typeface="Wingdings" pitchFamily="2" charset="2"/>
              <a:buNone/>
            </a:pPr>
            <a:endParaRPr lang="en-US" dirty="0"/>
          </a:p>
          <a:p>
            <a:pPr marL="0" indent="0" algn="ctr">
              <a:buFont typeface="Wingdings" pitchFamily="2" charset="2"/>
              <a:buNone/>
            </a:pPr>
            <a:r>
              <a:rPr lang="en-US" sz="6000" dirty="0"/>
              <a:t>11	</a:t>
            </a:r>
          </a:p>
        </p:txBody>
      </p:sp>
      <p:sp>
        <p:nvSpPr>
          <p:cNvPr id="20" name="Content Placeholder 8">
            <a:extLst>
              <a:ext uri="{FF2B5EF4-FFF2-40B4-BE49-F238E27FC236}">
                <a16:creationId xmlns:a16="http://schemas.microsoft.com/office/drawing/2014/main" id="{67A8AF47-CAD0-E3AB-A0B3-0D3D7DFB6ECE}"/>
              </a:ext>
            </a:extLst>
          </p:cNvPr>
          <p:cNvSpPr txBox="1">
            <a:spLocks/>
          </p:cNvSpPr>
          <p:nvPr/>
        </p:nvSpPr>
        <p:spPr>
          <a:xfrm>
            <a:off x="5988178" y="1825625"/>
            <a:ext cx="3209733" cy="3691625"/>
          </a:xfrm>
          <a:prstGeom prst="rect">
            <a:avLst/>
          </a:prstGeom>
        </p:spPr>
        <p:txBody>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0" indent="0" algn="ctr">
              <a:buFont typeface="Wingdings" pitchFamily="2" charset="2"/>
              <a:buNone/>
            </a:pPr>
            <a:endParaRPr lang="en-US" dirty="0"/>
          </a:p>
          <a:p>
            <a:pPr marL="0" indent="0" algn="ctr">
              <a:buFont typeface="Wingdings" pitchFamily="2" charset="2"/>
              <a:buNone/>
            </a:pPr>
            <a:r>
              <a:rPr lang="en-US" dirty="0"/>
              <a:t>United Kingdom</a:t>
            </a:r>
          </a:p>
          <a:p>
            <a:pPr marL="0" indent="0" algn="ctr">
              <a:buFont typeface="Wingdings" pitchFamily="2" charset="2"/>
              <a:buNone/>
            </a:pPr>
            <a:endParaRPr lang="en-US" dirty="0"/>
          </a:p>
          <a:p>
            <a:pPr marL="0" indent="0" algn="ctr">
              <a:buFont typeface="Wingdings" pitchFamily="2" charset="2"/>
              <a:buNone/>
            </a:pPr>
            <a:r>
              <a:rPr lang="en-US" sz="6000" dirty="0"/>
              <a:t>8</a:t>
            </a:r>
          </a:p>
          <a:p>
            <a:pPr marL="0" indent="0" algn="ctr">
              <a:buFont typeface="Wingdings" pitchFamily="2" charset="2"/>
              <a:buNone/>
            </a:pPr>
            <a:endParaRPr lang="en-US" sz="6000" dirty="0"/>
          </a:p>
          <a:p>
            <a:pPr marL="0" indent="0" algn="ctr">
              <a:buFont typeface="Wingdings" pitchFamily="2" charset="2"/>
              <a:buNone/>
            </a:pPr>
            <a:endParaRPr lang="en-US" dirty="0"/>
          </a:p>
        </p:txBody>
      </p:sp>
      <p:sp>
        <p:nvSpPr>
          <p:cNvPr id="21" name="Content Placeholder 9">
            <a:extLst>
              <a:ext uri="{FF2B5EF4-FFF2-40B4-BE49-F238E27FC236}">
                <a16:creationId xmlns:a16="http://schemas.microsoft.com/office/drawing/2014/main" id="{2DB2A0C3-E708-685C-750D-C0CA32351F5C}"/>
              </a:ext>
            </a:extLst>
          </p:cNvPr>
          <p:cNvSpPr txBox="1">
            <a:spLocks/>
          </p:cNvSpPr>
          <p:nvPr/>
        </p:nvSpPr>
        <p:spPr>
          <a:xfrm>
            <a:off x="8982267" y="1825625"/>
            <a:ext cx="3209733" cy="3691625"/>
          </a:xfrm>
          <a:prstGeom prst="rect">
            <a:avLst/>
          </a:prstGeom>
        </p:spPr>
        <p:txBody>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0" indent="0" algn="ctr">
              <a:buFont typeface="Wingdings" pitchFamily="2" charset="2"/>
              <a:buNone/>
            </a:pPr>
            <a:endParaRPr lang="en-US" dirty="0"/>
          </a:p>
          <a:p>
            <a:pPr marL="0" indent="0" algn="ctr">
              <a:buFont typeface="Wingdings" pitchFamily="2" charset="2"/>
              <a:buNone/>
            </a:pPr>
            <a:r>
              <a:rPr lang="en-US" dirty="0"/>
              <a:t>Venezuela</a:t>
            </a:r>
          </a:p>
          <a:p>
            <a:pPr marL="0" indent="0" algn="ctr">
              <a:buFont typeface="Wingdings" pitchFamily="2" charset="2"/>
              <a:buNone/>
            </a:pPr>
            <a:endParaRPr lang="en-US" dirty="0"/>
          </a:p>
          <a:p>
            <a:pPr marL="0" indent="0" algn="ctr">
              <a:buFont typeface="Wingdings" pitchFamily="2" charset="2"/>
              <a:buNone/>
            </a:pPr>
            <a:r>
              <a:rPr lang="en-US" sz="6000" dirty="0"/>
              <a:t>20</a:t>
            </a:r>
          </a:p>
          <a:p>
            <a:pPr marL="0" indent="0" algn="ctr">
              <a:buFont typeface="Wingdings" pitchFamily="2" charset="2"/>
              <a:buNone/>
            </a:pPr>
            <a:endParaRPr lang="en-US" sz="6000" dirty="0"/>
          </a:p>
        </p:txBody>
      </p:sp>
    </p:spTree>
    <p:extLst>
      <p:ext uri="{BB962C8B-B14F-4D97-AF65-F5344CB8AC3E}">
        <p14:creationId xmlns:p14="http://schemas.microsoft.com/office/powerpoint/2010/main" val="1857170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A491-4963-4812-8A7F-2988301F9CA6}"/>
              </a:ext>
            </a:extLst>
          </p:cNvPr>
          <p:cNvSpPr>
            <a:spLocks noGrp="1"/>
          </p:cNvSpPr>
          <p:nvPr>
            <p:ph type="title"/>
          </p:nvPr>
        </p:nvSpPr>
        <p:spPr/>
        <p:txBody>
          <a:bodyPr/>
          <a:lstStyle/>
          <a:p>
            <a:r>
              <a:rPr lang="en-US" dirty="0"/>
              <a:t>Are payment delays increasing, decreasing, or staying the same?</a:t>
            </a:r>
          </a:p>
        </p:txBody>
      </p:sp>
      <p:graphicFrame>
        <p:nvGraphicFramePr>
          <p:cNvPr id="13" name="Content Placeholder 12">
            <a:extLst>
              <a:ext uri="{FF2B5EF4-FFF2-40B4-BE49-F238E27FC236}">
                <a16:creationId xmlns:a16="http://schemas.microsoft.com/office/drawing/2014/main" id="{D388A293-34A7-EBF4-23A5-BA0D05A54B42}"/>
              </a:ext>
            </a:extLst>
          </p:cNvPr>
          <p:cNvGraphicFramePr>
            <a:graphicFrameLocks noGrp="1"/>
          </p:cNvGraphicFramePr>
          <p:nvPr>
            <p:ph sz="half" idx="1"/>
            <p:extLst>
              <p:ext uri="{D42A27DB-BD31-4B8C-83A1-F6EECF244321}">
                <p14:modId xmlns:p14="http://schemas.microsoft.com/office/powerpoint/2010/main" val="2715295833"/>
              </p:ext>
            </p:extLst>
          </p:nvPr>
        </p:nvGraphicFramePr>
        <p:xfrm>
          <a:off x="377825" y="1422400"/>
          <a:ext cx="5641975"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ontent Placeholder 14">
            <a:extLst>
              <a:ext uri="{FF2B5EF4-FFF2-40B4-BE49-F238E27FC236}">
                <a16:creationId xmlns:a16="http://schemas.microsoft.com/office/drawing/2014/main" id="{76E99CB7-DF7B-D164-4CFB-BF7A89A09C2E}"/>
              </a:ext>
            </a:extLst>
          </p:cNvPr>
          <p:cNvGraphicFramePr>
            <a:graphicFrameLocks noGrp="1"/>
          </p:cNvGraphicFramePr>
          <p:nvPr>
            <p:ph sz="half" idx="2"/>
            <p:extLst>
              <p:ext uri="{D42A27DB-BD31-4B8C-83A1-F6EECF244321}">
                <p14:modId xmlns:p14="http://schemas.microsoft.com/office/powerpoint/2010/main" val="2439967038"/>
              </p:ext>
            </p:extLst>
          </p:nvPr>
        </p:nvGraphicFramePr>
        <p:xfrm>
          <a:off x="6172200" y="1422400"/>
          <a:ext cx="5635625" cy="4351338"/>
        </p:xfrm>
        <a:graphic>
          <a:graphicData uri="http://schemas.openxmlformats.org/drawingml/2006/chart">
            <c:chart xmlns:c="http://schemas.openxmlformats.org/drawingml/2006/chart" xmlns:r="http://schemas.openxmlformats.org/officeDocument/2006/relationships" r:id="rId4"/>
          </a:graphicData>
        </a:graphic>
      </p:graphicFrame>
      <p:sp>
        <p:nvSpPr>
          <p:cNvPr id="4" name="Footer Placeholder 3">
            <a:extLst>
              <a:ext uri="{FF2B5EF4-FFF2-40B4-BE49-F238E27FC236}">
                <a16:creationId xmlns:a16="http://schemas.microsoft.com/office/drawing/2014/main" id="{46C86336-823C-6573-D985-1E30923DD8D2}"/>
              </a:ext>
            </a:extLst>
          </p:cNvPr>
          <p:cNvSpPr>
            <a:spLocks noGrp="1"/>
          </p:cNvSpPr>
          <p:nvPr>
            <p:ph type="ftr" sz="quarter" idx="11"/>
          </p:nvPr>
        </p:nvSpPr>
        <p:spPr/>
        <p:txBody>
          <a:bodyPr/>
          <a:lstStyle/>
          <a:p>
            <a:r>
              <a:rPr lang="en-US" dirty="0"/>
              <a:t>FCIB Credit &amp; Collections Survey – December 2024</a:t>
            </a:r>
          </a:p>
        </p:txBody>
      </p:sp>
    </p:spTree>
    <p:extLst>
      <p:ext uri="{BB962C8B-B14F-4D97-AF65-F5344CB8AC3E}">
        <p14:creationId xmlns:p14="http://schemas.microsoft.com/office/powerpoint/2010/main" val="2239759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A491-4963-4812-8A7F-2988301F9CA6}"/>
              </a:ext>
            </a:extLst>
          </p:cNvPr>
          <p:cNvSpPr>
            <a:spLocks noGrp="1"/>
          </p:cNvSpPr>
          <p:nvPr>
            <p:ph type="title"/>
          </p:nvPr>
        </p:nvSpPr>
        <p:spPr/>
        <p:txBody>
          <a:bodyPr/>
          <a:lstStyle/>
          <a:p>
            <a:r>
              <a:rPr lang="en-US" dirty="0"/>
              <a:t>Are payment delays increasing, decreasing, or staying the same?</a:t>
            </a:r>
          </a:p>
        </p:txBody>
      </p:sp>
      <p:graphicFrame>
        <p:nvGraphicFramePr>
          <p:cNvPr id="22" name="Content Placeholder 19">
            <a:extLst>
              <a:ext uri="{FF2B5EF4-FFF2-40B4-BE49-F238E27FC236}">
                <a16:creationId xmlns:a16="http://schemas.microsoft.com/office/drawing/2014/main" id="{6A533776-9499-268E-6B04-033A7F39F39D}"/>
              </a:ext>
            </a:extLst>
          </p:cNvPr>
          <p:cNvGraphicFramePr>
            <a:graphicFrameLocks noGrp="1"/>
          </p:cNvGraphicFramePr>
          <p:nvPr>
            <p:ph sz="half" idx="1"/>
            <p:extLst>
              <p:ext uri="{D42A27DB-BD31-4B8C-83A1-F6EECF244321}">
                <p14:modId xmlns:p14="http://schemas.microsoft.com/office/powerpoint/2010/main" val="459233813"/>
              </p:ext>
            </p:extLst>
          </p:nvPr>
        </p:nvGraphicFramePr>
        <p:xfrm>
          <a:off x="377825" y="1422400"/>
          <a:ext cx="5641975"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Content Placeholder 19">
            <a:extLst>
              <a:ext uri="{FF2B5EF4-FFF2-40B4-BE49-F238E27FC236}">
                <a16:creationId xmlns:a16="http://schemas.microsoft.com/office/drawing/2014/main" id="{7B842035-5FDD-2EA9-CB93-D5F476FA1194}"/>
              </a:ext>
            </a:extLst>
          </p:cNvPr>
          <p:cNvGraphicFramePr>
            <a:graphicFrameLocks noGrp="1"/>
          </p:cNvGraphicFramePr>
          <p:nvPr>
            <p:ph sz="half" idx="2"/>
            <p:extLst>
              <p:ext uri="{D42A27DB-BD31-4B8C-83A1-F6EECF244321}">
                <p14:modId xmlns:p14="http://schemas.microsoft.com/office/powerpoint/2010/main" val="1306474742"/>
              </p:ext>
            </p:extLst>
          </p:nvPr>
        </p:nvGraphicFramePr>
        <p:xfrm>
          <a:off x="6172200" y="1422400"/>
          <a:ext cx="5635625" cy="4351338"/>
        </p:xfrm>
        <a:graphic>
          <a:graphicData uri="http://schemas.openxmlformats.org/drawingml/2006/chart">
            <c:chart xmlns:c="http://schemas.openxmlformats.org/drawingml/2006/chart" xmlns:r="http://schemas.openxmlformats.org/officeDocument/2006/relationships" r:id="rId4"/>
          </a:graphicData>
        </a:graphic>
      </p:graphicFrame>
      <p:sp>
        <p:nvSpPr>
          <p:cNvPr id="4" name="Footer Placeholder 3">
            <a:extLst>
              <a:ext uri="{FF2B5EF4-FFF2-40B4-BE49-F238E27FC236}">
                <a16:creationId xmlns:a16="http://schemas.microsoft.com/office/drawing/2014/main" id="{17E10026-15CA-4C02-19CF-271110BD5F78}"/>
              </a:ext>
            </a:extLst>
          </p:cNvPr>
          <p:cNvSpPr>
            <a:spLocks noGrp="1"/>
          </p:cNvSpPr>
          <p:nvPr>
            <p:ph type="ftr" sz="quarter" idx="11"/>
          </p:nvPr>
        </p:nvSpPr>
        <p:spPr/>
        <p:txBody>
          <a:bodyPr/>
          <a:lstStyle/>
          <a:p>
            <a:r>
              <a:rPr lang="en-US" dirty="0"/>
              <a:t>FCIB Credit &amp; Collections Survey – December 2024</a:t>
            </a:r>
          </a:p>
        </p:txBody>
      </p:sp>
    </p:spTree>
    <p:extLst>
      <p:ext uri="{BB962C8B-B14F-4D97-AF65-F5344CB8AC3E}">
        <p14:creationId xmlns:p14="http://schemas.microsoft.com/office/powerpoint/2010/main" val="1945165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19A74-2F05-44AC-ADFB-7F2FEA7C3D3A}"/>
              </a:ext>
            </a:extLst>
          </p:cNvPr>
          <p:cNvSpPr>
            <a:spLocks noGrp="1"/>
          </p:cNvSpPr>
          <p:nvPr>
            <p:ph type="title"/>
          </p:nvPr>
        </p:nvSpPr>
        <p:spPr/>
        <p:txBody>
          <a:bodyPr/>
          <a:lstStyle/>
          <a:p>
            <a:r>
              <a:rPr lang="en-US" dirty="0"/>
              <a:t>The most common causes of payment delays</a:t>
            </a:r>
          </a:p>
        </p:txBody>
      </p:sp>
      <p:graphicFrame>
        <p:nvGraphicFramePr>
          <p:cNvPr id="18" name="Content Placeholder 17">
            <a:extLst>
              <a:ext uri="{FF2B5EF4-FFF2-40B4-BE49-F238E27FC236}">
                <a16:creationId xmlns:a16="http://schemas.microsoft.com/office/drawing/2014/main" id="{B9E61CF6-179C-7879-6141-9452AEE8F156}"/>
              </a:ext>
            </a:extLst>
          </p:cNvPr>
          <p:cNvGraphicFramePr>
            <a:graphicFrameLocks noGrp="1"/>
          </p:cNvGraphicFramePr>
          <p:nvPr>
            <p:ph sz="half" idx="1"/>
            <p:extLst>
              <p:ext uri="{D42A27DB-BD31-4B8C-83A1-F6EECF244321}">
                <p14:modId xmlns:p14="http://schemas.microsoft.com/office/powerpoint/2010/main" val="4029960473"/>
              </p:ext>
            </p:extLst>
          </p:nvPr>
        </p:nvGraphicFramePr>
        <p:xfrm>
          <a:off x="377825" y="1422400"/>
          <a:ext cx="5641975"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Content Placeholder 19">
            <a:extLst>
              <a:ext uri="{FF2B5EF4-FFF2-40B4-BE49-F238E27FC236}">
                <a16:creationId xmlns:a16="http://schemas.microsoft.com/office/drawing/2014/main" id="{3C7A2FA3-00D6-36CC-5AAF-57C91AFB4801}"/>
              </a:ext>
            </a:extLst>
          </p:cNvPr>
          <p:cNvGraphicFramePr>
            <a:graphicFrameLocks noGrp="1"/>
          </p:cNvGraphicFramePr>
          <p:nvPr>
            <p:ph sz="half" idx="2"/>
            <p:extLst>
              <p:ext uri="{D42A27DB-BD31-4B8C-83A1-F6EECF244321}">
                <p14:modId xmlns:p14="http://schemas.microsoft.com/office/powerpoint/2010/main" val="2626301804"/>
              </p:ext>
            </p:extLst>
          </p:nvPr>
        </p:nvGraphicFramePr>
        <p:xfrm>
          <a:off x="6172200" y="1422399"/>
          <a:ext cx="5635625" cy="4519533"/>
        </p:xfrm>
        <a:graphic>
          <a:graphicData uri="http://schemas.openxmlformats.org/drawingml/2006/chart">
            <c:chart xmlns:c="http://schemas.openxmlformats.org/drawingml/2006/chart" xmlns:r="http://schemas.openxmlformats.org/officeDocument/2006/relationships" r:id="rId4"/>
          </a:graphicData>
        </a:graphic>
      </p:graphicFrame>
      <p:sp>
        <p:nvSpPr>
          <p:cNvPr id="4" name="Footer Placeholder 3">
            <a:extLst>
              <a:ext uri="{FF2B5EF4-FFF2-40B4-BE49-F238E27FC236}">
                <a16:creationId xmlns:a16="http://schemas.microsoft.com/office/drawing/2014/main" id="{2F2F6C49-E656-76F6-F543-E371097343E0}"/>
              </a:ext>
            </a:extLst>
          </p:cNvPr>
          <p:cNvSpPr>
            <a:spLocks noGrp="1"/>
          </p:cNvSpPr>
          <p:nvPr>
            <p:ph type="ftr" sz="quarter" idx="11"/>
          </p:nvPr>
        </p:nvSpPr>
        <p:spPr/>
        <p:txBody>
          <a:bodyPr/>
          <a:lstStyle/>
          <a:p>
            <a:r>
              <a:rPr lang="en-US" dirty="0"/>
              <a:t>FCIB Credit &amp; Collections Survey – December 2024</a:t>
            </a:r>
          </a:p>
        </p:txBody>
      </p:sp>
      <p:sp>
        <p:nvSpPr>
          <p:cNvPr id="12" name="TextBox 11">
            <a:extLst>
              <a:ext uri="{FF2B5EF4-FFF2-40B4-BE49-F238E27FC236}">
                <a16:creationId xmlns:a16="http://schemas.microsoft.com/office/drawing/2014/main" id="{354A3D7E-98BE-770C-A955-0696726FA24A}"/>
              </a:ext>
            </a:extLst>
          </p:cNvPr>
          <p:cNvSpPr txBox="1"/>
          <p:nvPr/>
        </p:nvSpPr>
        <p:spPr>
          <a:xfrm>
            <a:off x="3112627" y="5971627"/>
            <a:ext cx="5404839" cy="261610"/>
          </a:xfrm>
          <a:prstGeom prst="rect">
            <a:avLst/>
          </a:prstGeom>
          <a:noFill/>
        </p:spPr>
        <p:txBody>
          <a:bodyPr wrap="square" rtlCol="0">
            <a:spAutoFit/>
          </a:bodyPr>
          <a:lstStyle/>
          <a:p>
            <a:pPr algn="ctr"/>
            <a:r>
              <a:rPr lang="en-US" sz="1100" dirty="0"/>
              <a:t>*(i.e. customer only pays on a set day of the month)</a:t>
            </a:r>
          </a:p>
        </p:txBody>
      </p:sp>
    </p:spTree>
    <p:extLst>
      <p:ext uri="{BB962C8B-B14F-4D97-AF65-F5344CB8AC3E}">
        <p14:creationId xmlns:p14="http://schemas.microsoft.com/office/powerpoint/2010/main" val="1351791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19A74-2F05-44AC-ADFB-7F2FEA7C3D3A}"/>
              </a:ext>
            </a:extLst>
          </p:cNvPr>
          <p:cNvSpPr>
            <a:spLocks noGrp="1"/>
          </p:cNvSpPr>
          <p:nvPr>
            <p:ph type="title"/>
          </p:nvPr>
        </p:nvSpPr>
        <p:spPr/>
        <p:txBody>
          <a:bodyPr/>
          <a:lstStyle/>
          <a:p>
            <a:r>
              <a:rPr lang="en-US" dirty="0"/>
              <a:t>The most common causes of payment delays</a:t>
            </a:r>
          </a:p>
        </p:txBody>
      </p:sp>
      <p:graphicFrame>
        <p:nvGraphicFramePr>
          <p:cNvPr id="8" name="Content Placeholder 7">
            <a:extLst>
              <a:ext uri="{FF2B5EF4-FFF2-40B4-BE49-F238E27FC236}">
                <a16:creationId xmlns:a16="http://schemas.microsoft.com/office/drawing/2014/main" id="{650B3BFC-4B8F-A97A-E730-2599F0C630C7}"/>
              </a:ext>
            </a:extLst>
          </p:cNvPr>
          <p:cNvGraphicFramePr>
            <a:graphicFrameLocks noGrp="1"/>
          </p:cNvGraphicFramePr>
          <p:nvPr>
            <p:ph sz="half" idx="1"/>
            <p:extLst>
              <p:ext uri="{D42A27DB-BD31-4B8C-83A1-F6EECF244321}">
                <p14:modId xmlns:p14="http://schemas.microsoft.com/office/powerpoint/2010/main" val="1202440155"/>
              </p:ext>
            </p:extLst>
          </p:nvPr>
        </p:nvGraphicFramePr>
        <p:xfrm>
          <a:off x="377825" y="1422400"/>
          <a:ext cx="5641975"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8">
            <a:extLst>
              <a:ext uri="{FF2B5EF4-FFF2-40B4-BE49-F238E27FC236}">
                <a16:creationId xmlns:a16="http://schemas.microsoft.com/office/drawing/2014/main" id="{4C318FAC-28E9-2854-8BDA-C6820CA68F26}"/>
              </a:ext>
            </a:extLst>
          </p:cNvPr>
          <p:cNvGraphicFramePr>
            <a:graphicFrameLocks noGrp="1"/>
          </p:cNvGraphicFramePr>
          <p:nvPr>
            <p:ph sz="half" idx="2"/>
            <p:extLst>
              <p:ext uri="{D42A27DB-BD31-4B8C-83A1-F6EECF244321}">
                <p14:modId xmlns:p14="http://schemas.microsoft.com/office/powerpoint/2010/main" val="1367420830"/>
              </p:ext>
            </p:extLst>
          </p:nvPr>
        </p:nvGraphicFramePr>
        <p:xfrm>
          <a:off x="6172200" y="1422400"/>
          <a:ext cx="5635625" cy="4351338"/>
        </p:xfrm>
        <a:graphic>
          <a:graphicData uri="http://schemas.openxmlformats.org/drawingml/2006/chart">
            <c:chart xmlns:c="http://schemas.openxmlformats.org/drawingml/2006/chart" xmlns:r="http://schemas.openxmlformats.org/officeDocument/2006/relationships" r:id="rId4"/>
          </a:graphicData>
        </a:graphic>
      </p:graphicFrame>
      <p:sp>
        <p:nvSpPr>
          <p:cNvPr id="4" name="Footer Placeholder 3">
            <a:extLst>
              <a:ext uri="{FF2B5EF4-FFF2-40B4-BE49-F238E27FC236}">
                <a16:creationId xmlns:a16="http://schemas.microsoft.com/office/drawing/2014/main" id="{0359A572-F040-4CAA-C056-EA7D4ACDD588}"/>
              </a:ext>
            </a:extLst>
          </p:cNvPr>
          <p:cNvSpPr>
            <a:spLocks noGrp="1"/>
          </p:cNvSpPr>
          <p:nvPr>
            <p:ph type="ftr" sz="quarter" idx="11"/>
          </p:nvPr>
        </p:nvSpPr>
        <p:spPr/>
        <p:txBody>
          <a:bodyPr/>
          <a:lstStyle/>
          <a:p>
            <a:r>
              <a:rPr lang="en-US" dirty="0"/>
              <a:t>FCIB Credit &amp; Collections Survey – December 2024</a:t>
            </a:r>
          </a:p>
        </p:txBody>
      </p:sp>
      <p:sp>
        <p:nvSpPr>
          <p:cNvPr id="11" name="TextBox 10">
            <a:extLst>
              <a:ext uri="{FF2B5EF4-FFF2-40B4-BE49-F238E27FC236}">
                <a16:creationId xmlns:a16="http://schemas.microsoft.com/office/drawing/2014/main" id="{C3A73664-7B65-6971-9521-F8B105E3EBF4}"/>
              </a:ext>
            </a:extLst>
          </p:cNvPr>
          <p:cNvSpPr txBox="1"/>
          <p:nvPr/>
        </p:nvSpPr>
        <p:spPr>
          <a:xfrm>
            <a:off x="3051704" y="5736629"/>
            <a:ext cx="4710642" cy="276999"/>
          </a:xfrm>
          <a:prstGeom prst="rect">
            <a:avLst/>
          </a:prstGeom>
          <a:noFill/>
        </p:spPr>
        <p:txBody>
          <a:bodyPr wrap="square" rtlCol="0">
            <a:spAutoFit/>
          </a:bodyPr>
          <a:lstStyle/>
          <a:p>
            <a:pPr algn="ctr"/>
            <a:r>
              <a:rPr lang="en-US" sz="1200" dirty="0"/>
              <a:t>*(i.e. customer only pays on a set day of the month)</a:t>
            </a:r>
          </a:p>
        </p:txBody>
      </p:sp>
    </p:spTree>
    <p:extLst>
      <p:ext uri="{BB962C8B-B14F-4D97-AF65-F5344CB8AC3E}">
        <p14:creationId xmlns:p14="http://schemas.microsoft.com/office/powerpoint/2010/main" val="2901410401"/>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{42E04280-943C-8D4C-ACC1-C99B4E820574}tf10001057</Template>
  <TotalTime>2312</TotalTime>
  <Words>597</Words>
  <Application>Microsoft Office PowerPoint</Application>
  <PresentationFormat>Widescreen</PresentationFormat>
  <Paragraphs>100</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-apple-system</vt:lpstr>
      <vt:lpstr>Arial</vt:lpstr>
      <vt:lpstr>Calibri</vt:lpstr>
      <vt:lpstr>Trebuchet MS</vt:lpstr>
      <vt:lpstr>Wingdings</vt:lpstr>
      <vt:lpstr>Office Theme</vt:lpstr>
      <vt:lpstr>FCIB Credit &amp; Collections Survey</vt:lpstr>
      <vt:lpstr>Are your sales primarily to new or existing customers?</vt:lpstr>
      <vt:lpstr>On average, what payment terms are you granting?</vt:lpstr>
      <vt:lpstr>On average, what payment terms are you granting?</vt:lpstr>
      <vt:lpstr>What is the average number of days beyond terms in these countries?</vt:lpstr>
      <vt:lpstr>Are payment delays increasing, decreasing, or staying the same?</vt:lpstr>
      <vt:lpstr>Are payment delays increasing, decreasing, or staying the same?</vt:lpstr>
      <vt:lpstr>The most common causes of payment delays</vt:lpstr>
      <vt:lpstr>The most common causes of payment delays</vt:lpstr>
      <vt:lpstr>Methods used to secure payment</vt:lpstr>
      <vt:lpstr>Methods used to secure payment</vt:lpstr>
      <vt:lpstr>Insights from Credit Professionals</vt:lpstr>
      <vt:lpstr>Insights from Credit Professionals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Tina Widzbor</dc:creator>
  <cp:lastModifiedBy>Rocky Thomas</cp:lastModifiedBy>
  <cp:revision>395</cp:revision>
  <dcterms:created xsi:type="dcterms:W3CDTF">2022-06-10T13:49:05Z</dcterms:created>
  <dcterms:modified xsi:type="dcterms:W3CDTF">2025-01-17T21:31:23Z</dcterms:modified>
</cp:coreProperties>
</file>