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67" r:id="rId12"/>
    <p:sldId id="268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cky Thomas" initials="RT" lastIdx="1" clrIdx="0">
    <p:extLst>
      <p:ext uri="{19B8F6BF-5375-455C-9EA6-DF929625EA0E}">
        <p15:presenceInfo xmlns:p15="http://schemas.microsoft.com/office/powerpoint/2012/main" userId="S::rockyt@fcibglobal.com::5b33d852-28c3-46b4-a981-b73267e7e7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110" d="100"/>
          <a:sy n="110" d="100"/>
        </p:scale>
        <p:origin x="54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Italy</c:v>
                </c:pt>
                <c:pt idx="1">
                  <c:v>Canada</c:v>
                </c:pt>
                <c:pt idx="2">
                  <c:v>South Africa</c:v>
                </c:pt>
                <c:pt idx="3">
                  <c:v>Pakistan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Italy</c:v>
                </c:pt>
                <c:pt idx="1">
                  <c:v>Canada</c:v>
                </c:pt>
                <c:pt idx="2">
                  <c:v>South Africa</c:v>
                </c:pt>
                <c:pt idx="3">
                  <c:v>Pakistan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Italy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9"/>
                <c:pt idx="5">
                  <c:v>Cash Flow Issues</c:v>
                </c:pt>
                <c:pt idx="6">
                  <c:v>Billing Disputes</c:v>
                </c:pt>
                <c:pt idx="7">
                  <c:v>Customer Payment Policy*</c:v>
                </c:pt>
                <c:pt idx="8">
                  <c:v>Cultural Norms/Customs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5">
                  <c:v>0.2</c:v>
                </c:pt>
                <c:pt idx="6">
                  <c:v>0.8</c:v>
                </c:pt>
                <c:pt idx="7">
                  <c:v>0.4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8681033603193965"/>
          <c:y val="0.12563621064388733"/>
          <c:w val="0.58164036819341247"/>
          <c:h val="0.84345351610442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Other Disputes</c:v>
                </c:pt>
                <c:pt idx="1">
                  <c:v>Cultural Norms/Customs</c:v>
                </c:pt>
                <c:pt idx="2">
                  <c:v>Cash Flow Issues</c:v>
                </c:pt>
                <c:pt idx="3">
                  <c:v>Supply Chain/Shipping Issues</c:v>
                </c:pt>
                <c:pt idx="4">
                  <c:v>Billing Disputes</c:v>
                </c:pt>
                <c:pt idx="5">
                  <c:v>Government Approval</c:v>
                </c:pt>
                <c:pt idx="6">
                  <c:v>Customer Payment Policy*</c:v>
                </c:pt>
                <c:pt idx="7">
                  <c:v>Inability to Pay</c:v>
                </c:pt>
                <c:pt idx="8">
                  <c:v>Unwilling to Pay</c:v>
                </c:pt>
                <c:pt idx="9">
                  <c:v>Central Bank Issues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0.12</c:v>
                </c:pt>
                <c:pt idx="1">
                  <c:v>0.08</c:v>
                </c:pt>
                <c:pt idx="2">
                  <c:v>0.12</c:v>
                </c:pt>
                <c:pt idx="3">
                  <c:v>0.12</c:v>
                </c:pt>
                <c:pt idx="4">
                  <c:v>0.54</c:v>
                </c:pt>
                <c:pt idx="5">
                  <c:v>0.25</c:v>
                </c:pt>
                <c:pt idx="6">
                  <c:v>0.21</c:v>
                </c:pt>
                <c:pt idx="7">
                  <c:v>0.08</c:v>
                </c:pt>
                <c:pt idx="8">
                  <c:v>0.17</c:v>
                </c:pt>
                <c:pt idx="9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Africa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Supply Chain/Shipping Issues</c:v>
                </c:pt>
                <c:pt idx="1">
                  <c:v>Cash Flow Issues</c:v>
                </c:pt>
                <c:pt idx="2">
                  <c:v>Billing Disputes</c:v>
                </c:pt>
                <c:pt idx="3">
                  <c:v>Cultural Norms/Customs</c:v>
                </c:pt>
                <c:pt idx="4">
                  <c:v>Central Bank Issues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0.33</c:v>
                </c:pt>
                <c:pt idx="2">
                  <c:v>0.67</c:v>
                </c:pt>
                <c:pt idx="3">
                  <c:v>0.67</c:v>
                </c:pt>
                <c:pt idx="4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7"/>
                <c:pt idx="2">
                  <c:v>Billing Disputes</c:v>
                </c:pt>
                <c:pt idx="4">
                  <c:v>Cultural Norms/Customs</c:v>
                </c:pt>
                <c:pt idx="6">
                  <c:v>Unwilling to Pay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2">
                  <c:v>0.5</c:v>
                </c:pt>
                <c:pt idx="4">
                  <c:v>0.5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Italy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4425888097696284E-3"/>
                  <c:y val="-7.7217628233078111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A1-494A-95FA-2A7D8864E22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Sheet1!$A$3:$A$5</c:f>
              <c:strCache>
                <c:ptCount val="3"/>
                <c:pt idx="0">
                  <c:v>Check</c:v>
                </c:pt>
                <c:pt idx="1">
                  <c:v>EFT (Buyer initiated)</c:v>
                </c:pt>
                <c:pt idx="2">
                  <c:v>Wire Transfer</c:v>
                </c:pt>
              </c:strCache>
            </c:strRef>
          </c:cat>
          <c:val>
            <c:numRef>
              <c:f>Sheet1!$B$3:$B$5</c:f>
              <c:numCache>
                <c:formatCode>0%</c:formatCode>
                <c:ptCount val="3"/>
                <c:pt idx="0" formatCode="0.00%">
                  <c:v>0.09</c:v>
                </c:pt>
                <c:pt idx="1">
                  <c:v>0.46</c:v>
                </c:pt>
                <c:pt idx="2" formatCode="0.00%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Cash against documents</c:v>
                </c:pt>
                <c:pt idx="1">
                  <c:v>Check</c:v>
                </c:pt>
                <c:pt idx="2">
                  <c:v>Wire Transfer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7.0000000000000007E-2</c:v>
                </c:pt>
                <c:pt idx="1">
                  <c:v>0.56000000000000005</c:v>
                </c:pt>
                <c:pt idx="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Africa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40098990158589"/>
          <c:y val="0.11840932605097559"/>
          <c:w val="0.83983817723403598"/>
          <c:h val="0.75377389667270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Three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EFT (buyer initiated)</c:v>
                </c:pt>
                <c:pt idx="1">
                  <c:v>Wire Transfer</c:v>
                </c:pt>
                <c:pt idx="2">
                  <c:v>Credit Card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0.4</c:v>
                </c:pt>
                <c:pt idx="1">
                  <c:v>1</c:v>
                </c:pt>
                <c:pt idx="2" formatCode="0%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1C-C54D-93F5-12FD1EF87F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Four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81720002310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62-41CB-8D57-39EB1B5C6C6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Wire Transfer</c:v>
                </c:pt>
                <c:pt idx="1">
                  <c:v>EFT (Buyer Initiated</c:v>
                </c:pt>
                <c:pt idx="2">
                  <c:v>EFT (Seller initiated)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</c:v>
                </c:pt>
                <c:pt idx="1">
                  <c:v>0.14000000000000001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2B-FE48-82DB-E699D808E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Italy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0.18</c:v>
                </c:pt>
                <c:pt idx="1">
                  <c:v>0.46</c:v>
                </c:pt>
                <c:pt idx="2">
                  <c:v>0.27</c:v>
                </c:pt>
                <c:pt idx="3">
                  <c:v>0.09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731839858046"/>
          <c:y val="0.1242466110423966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0.66</c:v>
                </c:pt>
                <c:pt idx="2">
                  <c:v>0.34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Africa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0.4</c:v>
                </c:pt>
                <c:pt idx="2">
                  <c:v>0.4</c:v>
                </c:pt>
                <c:pt idx="3">
                  <c:v>0.2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0.6</c:v>
                </c:pt>
                <c:pt idx="1">
                  <c:v>0</c:v>
                </c:pt>
                <c:pt idx="2">
                  <c:v>0.2</c:v>
                </c:pt>
                <c:pt idx="3">
                  <c:v>0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Italy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0.22</c:v>
                </c:pt>
                <c:pt idx="1">
                  <c:v>0.44</c:v>
                </c:pt>
                <c:pt idx="2">
                  <c:v>0</c:v>
                </c:pt>
                <c:pt idx="3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0.56000000000000005</c:v>
                </c:pt>
                <c:pt idx="1">
                  <c:v>0.22</c:v>
                </c:pt>
                <c:pt idx="2">
                  <c:v>0.09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South Africa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Not Experiencing Payment Delays</c:v>
                </c:pt>
                <c:pt idx="2">
                  <c:v>Decreasing</c:v>
                </c:pt>
                <c:pt idx="3">
                  <c:v>Increasing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</c:v>
                </c:pt>
                <c:pt idx="1">
                  <c:v>0.2</c:v>
                </c:pt>
                <c:pt idx="2">
                  <c:v>0.2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Pakistan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Experiencing Payment Delays</c:v>
                </c:pt>
                <c:pt idx="1">
                  <c:v>Increasing</c:v>
                </c:pt>
                <c:pt idx="2">
                  <c:v>Staying the Same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</c:v>
                </c:pt>
                <c:pt idx="1">
                  <c:v>0.5</c:v>
                </c:pt>
                <c:pt idx="2">
                  <c:v>0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January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January 2024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Italy, Canada, South Africa, Pakistan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842804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889791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26DD10A-B29B-F09A-E4CA-DEA13F9ED76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957900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ontent Placeholder 9">
            <a:extLst>
              <a:ext uri="{FF2B5EF4-FFF2-40B4-BE49-F238E27FC236}">
                <a16:creationId xmlns:a16="http://schemas.microsoft.com/office/drawing/2014/main" id="{04C3C7D8-4449-74FB-1BDD-AD78CF61C4B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088513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3348640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6"/>
            <a:ext cx="5157504" cy="4582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Watch FX issues closely. Payments often occur in other currency.</a:t>
            </a:r>
          </a:p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Utilize credit insurance if granting Net Terms to risky accounts</a:t>
            </a:r>
            <a:endParaRPr lang="en-US" sz="2000" dirty="0">
              <a:solidFill>
                <a:srgbClr val="262627"/>
              </a:solidFill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en-US" sz="4000" b="1" dirty="0"/>
              <a:t>Pakistan</a:t>
            </a:r>
          </a:p>
          <a:p>
            <a:r>
              <a:rPr lang="en-US" sz="2000" dirty="0">
                <a:solidFill>
                  <a:srgbClr val="262627"/>
                </a:solidFill>
                <a:latin typeface="-apple-system"/>
              </a:rPr>
              <a:t>The know your customer process is very important in Pakistan. Best practice is to thoroughly vet the ultimate business owner (UBO)</a:t>
            </a:r>
            <a:endParaRPr lang="en-US" sz="2000" b="1" dirty="0"/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Canada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Italy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207549" y="1561208"/>
            <a:ext cx="5157504" cy="303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Although there is a positive history, it is still a country at risk.</a:t>
            </a:r>
          </a:p>
          <a:p>
            <a:r>
              <a:rPr lang="en-US" sz="2000" b="0" i="0" dirty="0">
                <a:solidFill>
                  <a:srgbClr val="262627"/>
                </a:solidFill>
                <a:effectLst/>
                <a:latin typeface="-apple-system"/>
              </a:rPr>
              <a:t>Be sure to have a billing SOP prior to performing service </a:t>
            </a: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06530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- you'll make a team and teams work together.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With continued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lobal </a:t>
            </a:r>
            <a:r>
              <a:rPr lang="en-US" dirty="0">
                <a:solidFill>
                  <a:srgbClr val="262627"/>
                </a:solidFill>
                <a:latin typeface="-apple-system"/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  <a:latin typeface="-apple-system"/>
              </a:rPr>
              <a:t>nflation, war in South Africa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3427704425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21764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9074275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8135061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410905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Italy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10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Canada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12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South Africa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25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Pakistan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45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049357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8740732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772235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498826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9938946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2172148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7713009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3728127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January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3217</TotalTime>
  <Words>547</Words>
  <Application>Microsoft Office PowerPoint</Application>
  <PresentationFormat>Widescreen</PresentationFormat>
  <Paragraphs>99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Rocky Thomas</cp:lastModifiedBy>
  <cp:revision>397</cp:revision>
  <dcterms:created xsi:type="dcterms:W3CDTF">2022-06-10T13:49:05Z</dcterms:created>
  <dcterms:modified xsi:type="dcterms:W3CDTF">2025-02-11T12:52:42Z</dcterms:modified>
</cp:coreProperties>
</file>