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76" r:id="rId12"/>
    <p:sldId id="27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0" d="100"/>
          <a:sy n="110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Germany</c:v>
                </c:pt>
                <c:pt idx="1">
                  <c:v>Poland</c:v>
                </c:pt>
                <c:pt idx="2">
                  <c:v>Canada</c:v>
                </c:pt>
                <c:pt idx="3">
                  <c:v>China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</c:v>
                </c:pt>
                <c:pt idx="1">
                  <c:v>0.13</c:v>
                </c:pt>
                <c:pt idx="2">
                  <c:v>0.03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Germany</c:v>
                </c:pt>
                <c:pt idx="1">
                  <c:v>Poland</c:v>
                </c:pt>
                <c:pt idx="2">
                  <c:v>Canada</c:v>
                </c:pt>
                <c:pt idx="3">
                  <c:v>China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0.88</c:v>
                </c:pt>
                <c:pt idx="1">
                  <c:v>0.87</c:v>
                </c:pt>
                <c:pt idx="2">
                  <c:v>0.97</c:v>
                </c:pt>
                <c:pt idx="3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Germany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Cash Flow Issues</c:v>
                </c:pt>
                <c:pt idx="1">
                  <c:v>Billing Disputes</c:v>
                </c:pt>
                <c:pt idx="2">
                  <c:v>Customer Payment Policy*</c:v>
                </c:pt>
                <c:pt idx="3">
                  <c:v>Supply Chain/Shipping Issues</c:v>
                </c:pt>
                <c:pt idx="4">
                  <c:v>Foreign Exchange Rates</c:v>
                </c:pt>
                <c:pt idx="5">
                  <c:v>Inability to Pay</c:v>
                </c:pt>
                <c:pt idx="6">
                  <c:v>Central Bank Issues</c:v>
                </c:pt>
                <c:pt idx="7">
                  <c:v>Cultural Norms/Customs</c:v>
                </c:pt>
                <c:pt idx="8">
                  <c:v>Other Disputes</c:v>
                </c:pt>
                <c:pt idx="9">
                  <c:v>Unwillingness to Pay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</c:v>
                </c:pt>
                <c:pt idx="1">
                  <c:v>0.4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0.2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Poland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554273039813685"/>
          <c:y val="8.6295862869017664E-2"/>
          <c:w val="0.60417557946101796"/>
          <c:h val="0.8827938638792991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Cash Flow Issues</c:v>
                </c:pt>
                <c:pt idx="1">
                  <c:v>Billing Disputes</c:v>
                </c:pt>
                <c:pt idx="2">
                  <c:v>Supply Chain/Shipping Issues</c:v>
                </c:pt>
                <c:pt idx="3">
                  <c:v>Central Bank Issues</c:v>
                </c:pt>
                <c:pt idx="4">
                  <c:v>Cultural Norms &amp; Customs</c:v>
                </c:pt>
                <c:pt idx="5">
                  <c:v>Customer Payment Policy*</c:v>
                </c:pt>
                <c:pt idx="6">
                  <c:v>Foreign Exchange Rates</c:v>
                </c:pt>
                <c:pt idx="7">
                  <c:v>Inability to Pay</c:v>
                </c:pt>
                <c:pt idx="8">
                  <c:v>Other Disputes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0.56999999999999995</c:v>
                </c:pt>
                <c:pt idx="1">
                  <c:v>0.43</c:v>
                </c:pt>
                <c:pt idx="2">
                  <c:v>0.43</c:v>
                </c:pt>
                <c:pt idx="3">
                  <c:v>0.14000000000000001</c:v>
                </c:pt>
                <c:pt idx="4" formatCode="0.00%">
                  <c:v>0.14000000000000001</c:v>
                </c:pt>
                <c:pt idx="5" formatCode="0.00%">
                  <c:v>0.14000000000000001</c:v>
                </c:pt>
                <c:pt idx="6">
                  <c:v>0.14000000000000001</c:v>
                </c:pt>
                <c:pt idx="7" formatCode="0.00%">
                  <c:v>0.14000000000000001</c:v>
                </c:pt>
                <c:pt idx="8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Billing Disputes</c:v>
                </c:pt>
                <c:pt idx="1">
                  <c:v>Customer Payment Policy*</c:v>
                </c:pt>
                <c:pt idx="2">
                  <c:v>Cash Flow Issues</c:v>
                </c:pt>
                <c:pt idx="3">
                  <c:v>Cultural Norms/Customs</c:v>
                </c:pt>
                <c:pt idx="4">
                  <c:v>Unwillingness to Pay</c:v>
                </c:pt>
                <c:pt idx="5">
                  <c:v>Supply Chain/Shipping Issues</c:v>
                </c:pt>
                <c:pt idx="6">
                  <c:v>Inability to Pay</c:v>
                </c:pt>
                <c:pt idx="7">
                  <c:v>Other Disputes</c:v>
                </c:pt>
                <c:pt idx="8">
                  <c:v>Regulatory Issues</c:v>
                </c:pt>
                <c:pt idx="9">
                  <c:v>Government Approval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0.52</c:v>
                </c:pt>
                <c:pt idx="1">
                  <c:v>0.45</c:v>
                </c:pt>
                <c:pt idx="2">
                  <c:v>0.21</c:v>
                </c:pt>
                <c:pt idx="3">
                  <c:v>0.17</c:v>
                </c:pt>
                <c:pt idx="4">
                  <c:v>0.17</c:v>
                </c:pt>
                <c:pt idx="5">
                  <c:v>0.14000000000000001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181701995421776"/>
          <c:y val="9.9864800997357075E-2"/>
          <c:w val="0.63372494780564881"/>
          <c:h val="0.866551805209584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1"/>
                <c:pt idx="0">
                  <c:v>Billing Disputes</c:v>
                </c:pt>
                <c:pt idx="1">
                  <c:v>Customer Payment Policy</c:v>
                </c:pt>
                <c:pt idx="2">
                  <c:v>Central Bank Issues</c:v>
                </c:pt>
                <c:pt idx="3">
                  <c:v>Cultural Norms/Customs</c:v>
                </c:pt>
                <c:pt idx="4">
                  <c:v>Government Approval</c:v>
                </c:pt>
                <c:pt idx="5">
                  <c:v>Regulatory Issues</c:v>
                </c:pt>
                <c:pt idx="6">
                  <c:v>Cash Flow Issues</c:v>
                </c:pt>
                <c:pt idx="7">
                  <c:v>Foreign Exchange Rates</c:v>
                </c:pt>
                <c:pt idx="8">
                  <c:v>Inability to Pay</c:v>
                </c:pt>
                <c:pt idx="9">
                  <c:v>Unwillingness to Pay</c:v>
                </c:pt>
                <c:pt idx="10">
                  <c:v>Supply Chain/Shipping Issues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0.55000000000000004</c:v>
                </c:pt>
                <c:pt idx="1">
                  <c:v>0.36</c:v>
                </c:pt>
                <c:pt idx="2">
                  <c:v>0.27</c:v>
                </c:pt>
                <c:pt idx="3">
                  <c:v>0.27</c:v>
                </c:pt>
                <c:pt idx="4">
                  <c:v>0.27</c:v>
                </c:pt>
                <c:pt idx="5">
                  <c:v>0.27</c:v>
                </c:pt>
                <c:pt idx="6">
                  <c:v>0.18</c:v>
                </c:pt>
                <c:pt idx="7">
                  <c:v>0.18</c:v>
                </c:pt>
                <c:pt idx="8">
                  <c:v>0.18</c:v>
                </c:pt>
                <c:pt idx="9">
                  <c:v>0.18</c:v>
                </c:pt>
                <c:pt idx="1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Germany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EFT (Buyer initiated)</c:v>
                </c:pt>
                <c:pt idx="2">
                  <c:v>Letter of Credit</c:v>
                </c:pt>
                <c:pt idx="3">
                  <c:v>Credit Card</c:v>
                </c:pt>
                <c:pt idx="4">
                  <c:v>Cash Against Documents</c:v>
                </c:pt>
                <c:pt idx="5">
                  <c:v>EFT (Seller initiated)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0.75</c:v>
                </c:pt>
                <c:pt idx="1">
                  <c:v>0.38</c:v>
                </c:pt>
                <c:pt idx="2">
                  <c:v>0.31</c:v>
                </c:pt>
                <c:pt idx="3">
                  <c:v>0.25</c:v>
                </c:pt>
                <c:pt idx="4">
                  <c:v>0.13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Poland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EFT (Buyer initiated)</c:v>
                </c:pt>
                <c:pt idx="2">
                  <c:v>Credit Card</c:v>
                </c:pt>
                <c:pt idx="3">
                  <c:v>Letter of Credit</c:v>
                </c:pt>
                <c:pt idx="4">
                  <c:v>BPO (Bank Payment Obligation)</c:v>
                </c:pt>
                <c:pt idx="5">
                  <c:v>Cash Against Documents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0.87</c:v>
                </c:pt>
                <c:pt idx="1">
                  <c:v>0.5</c:v>
                </c:pt>
                <c:pt idx="2">
                  <c:v>0.37</c:v>
                </c:pt>
                <c:pt idx="3">
                  <c:v>0.25</c:v>
                </c:pt>
                <c:pt idx="4">
                  <c:v>0.13</c:v>
                </c:pt>
                <c:pt idx="5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40098990158589"/>
          <c:y val="0.11840932605097559"/>
          <c:w val="0.83983817723403598"/>
          <c:h val="0.75377389667270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D2-41F0-800D-716FC1E0F34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Wire Transfer</c:v>
                </c:pt>
                <c:pt idx="1">
                  <c:v>Check</c:v>
                </c:pt>
                <c:pt idx="2">
                  <c:v>EFT (Buyer initiated)</c:v>
                </c:pt>
                <c:pt idx="3">
                  <c:v>Credit Card</c:v>
                </c:pt>
                <c:pt idx="4">
                  <c:v>EFT (Seller initiated)</c:v>
                </c:pt>
                <c:pt idx="5">
                  <c:v>Letter of Credit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0.85</c:v>
                </c:pt>
                <c:pt idx="1">
                  <c:v>0.52</c:v>
                </c:pt>
                <c:pt idx="2">
                  <c:v>0.52</c:v>
                </c:pt>
                <c:pt idx="3" formatCode="0%">
                  <c:v>0.24</c:v>
                </c:pt>
                <c:pt idx="4" formatCode="0%">
                  <c:v>0.24</c:v>
                </c:pt>
                <c:pt idx="5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1C-C54D-93F5-12FD1EF87F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099767106576464E-2"/>
          <c:y val="8.5623377906535653E-2"/>
          <c:w val="0.89361854275257868"/>
          <c:h val="0.84465328882482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Four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62-41CB-8D57-39EB1B5C6C6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7"/>
                <c:pt idx="0">
                  <c:v>Wire Transfer</c:v>
                </c:pt>
                <c:pt idx="1">
                  <c:v>Letter of Credit</c:v>
                </c:pt>
                <c:pt idx="2">
                  <c:v>Cash Against Documents</c:v>
                </c:pt>
                <c:pt idx="3">
                  <c:v>EFT (Buyer initiated)</c:v>
                </c:pt>
                <c:pt idx="4">
                  <c:v>Credit Card</c:v>
                </c:pt>
                <c:pt idx="5">
                  <c:v>Check</c:v>
                </c:pt>
                <c:pt idx="6">
                  <c:v>Bank Payment Obligation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0.94</c:v>
                </c:pt>
                <c:pt idx="1">
                  <c:v>0.33</c:v>
                </c:pt>
                <c:pt idx="2">
                  <c:v>0.22</c:v>
                </c:pt>
                <c:pt idx="3">
                  <c:v>0.22</c:v>
                </c:pt>
                <c:pt idx="4" formatCode="0%">
                  <c:v>0.17</c:v>
                </c:pt>
                <c:pt idx="5" formatCode="0%">
                  <c:v>0.11</c:v>
                </c:pt>
                <c:pt idx="6" formatCode="0%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2B-FE48-82DB-E699D808E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Germany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0.31</c:v>
                </c:pt>
                <c:pt idx="1">
                  <c:v>0.37</c:v>
                </c:pt>
                <c:pt idx="2">
                  <c:v>0.31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Poland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0.75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0.7</c:v>
                </c:pt>
                <c:pt idx="2">
                  <c:v>0.27</c:v>
                </c:pt>
                <c:pt idx="3">
                  <c:v>0.03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China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0.33</c:v>
                </c:pt>
                <c:pt idx="1">
                  <c:v>0.28000000000000003</c:v>
                </c:pt>
                <c:pt idx="2">
                  <c:v>0.06</c:v>
                </c:pt>
                <c:pt idx="3">
                  <c:v>0.22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Germany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0.45</c:v>
                </c:pt>
                <c:pt idx="1">
                  <c:v>0.36</c:v>
                </c:pt>
                <c:pt idx="2">
                  <c:v>0.09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Poland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0.62</c:v>
                </c:pt>
                <c:pt idx="1">
                  <c:v>0.13</c:v>
                </c:pt>
                <c:pt idx="2">
                  <c:v>0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Increasing</c:v>
                </c:pt>
                <c:pt idx="2">
                  <c:v>Not Experiencing Payment Delays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</c:v>
                </c:pt>
                <c:pt idx="1">
                  <c:v>0.24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China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Increasing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0.57999999999999996</c:v>
                </c:pt>
                <c:pt idx="1">
                  <c:v>0.08</c:v>
                </c:pt>
                <c:pt idx="2">
                  <c:v>0.33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5/13/2025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April 2025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Germany, Poland, Canada, China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9863054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556214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6DD10A-B29B-F09A-E4CA-DEA13F9ED7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0662919"/>
              </p:ext>
            </p:extLst>
          </p:nvPr>
        </p:nvGraphicFramePr>
        <p:xfrm>
          <a:off x="316727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04C3C7D8-4449-74FB-1BDD-AD78CF61C4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2435945"/>
              </p:ext>
            </p:extLst>
          </p:nvPr>
        </p:nvGraphicFramePr>
        <p:xfrm>
          <a:off x="6172200" y="1422399"/>
          <a:ext cx="5635625" cy="4534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2024</a:t>
            </a:r>
          </a:p>
        </p:txBody>
      </p:sp>
    </p:spTree>
    <p:extLst>
      <p:ext uri="{BB962C8B-B14F-4D97-AF65-F5344CB8AC3E}">
        <p14:creationId xmlns:p14="http://schemas.microsoft.com/office/powerpoint/2010/main" val="35957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458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Customer communication is important </a:t>
            </a:r>
          </a:p>
          <a:p>
            <a:r>
              <a:rPr lang="en-US" sz="2000" dirty="0">
                <a:solidFill>
                  <a:srgbClr val="262627"/>
                </a:solidFill>
                <a:latin typeface="-apple-system"/>
              </a:rPr>
              <a:t>Watch payment trends with other suppliers</a:t>
            </a:r>
            <a:endParaRPr lang="en-US" sz="2000" b="0" i="0" dirty="0">
              <a:solidFill>
                <a:srgbClr val="262627"/>
              </a:solidFill>
              <a:effectLst/>
              <a:latin typeface="-apple-system"/>
            </a:endParaRP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4000" b="1" dirty="0"/>
              <a:t>China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Ensure you have local data on customers. China is not required to share as much insight as other countries. </a:t>
            </a:r>
          </a:p>
          <a:p>
            <a:r>
              <a:rPr lang="en-US" dirty="0">
                <a:solidFill>
                  <a:srgbClr val="262627"/>
                </a:solidFill>
                <a:latin typeface="-apple-system"/>
              </a:rPr>
              <a:t>145% tariffs have had an effect</a:t>
            </a:r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5852974" y="1189800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Poland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805592" y="1569676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262627"/>
              </a:solidFill>
              <a:latin typeface="-apple-system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4794353-8338-080E-EF85-53E746068641}"/>
              </a:ext>
            </a:extLst>
          </p:cNvPr>
          <p:cNvSpPr txBox="1">
            <a:spLocks/>
          </p:cNvSpPr>
          <p:nvPr/>
        </p:nvSpPr>
        <p:spPr>
          <a:xfrm>
            <a:off x="310587" y="1219439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Germany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5C037764-A628-150C-A234-A55E46DDFA75}"/>
              </a:ext>
            </a:extLst>
          </p:cNvPr>
          <p:cNvSpPr txBox="1">
            <a:spLocks/>
          </p:cNvSpPr>
          <p:nvPr/>
        </p:nvSpPr>
        <p:spPr>
          <a:xfrm>
            <a:off x="207549" y="1561208"/>
            <a:ext cx="5157504" cy="30390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262627"/>
                </a:solidFill>
                <a:latin typeface="-apple-system"/>
              </a:rPr>
              <a:t>C</a:t>
            </a:r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redit cards have helped with small balances as customers don't have to deal with trying to submit payment through the banking processes. </a:t>
            </a:r>
          </a:p>
          <a:p>
            <a:r>
              <a:rPr lang="en-US" sz="2000" dirty="0">
                <a:latin typeface="-apple-system"/>
              </a:rPr>
              <a:t>Best to have local contact 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sz="2800" b="1" dirty="0"/>
              <a:t>Canada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Deductions &amp; disputes have increased due to tariffs and fees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800" dirty="0">
              <a:solidFill>
                <a:srgbClr val="262627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7576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</a:t>
            </a:r>
          </a:p>
          <a:p>
            <a:r>
              <a:rPr lang="en-US" dirty="0"/>
              <a:t>Consistent communication with your key customers is essential 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</a:rPr>
              <a:t>With continued </a:t>
            </a:r>
            <a:r>
              <a:rPr lang="en-US" dirty="0">
                <a:solidFill>
                  <a:srgbClr val="262627"/>
                </a:solidFill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</a:rPr>
              <a:t>lobal </a:t>
            </a:r>
            <a:r>
              <a:rPr lang="en-US" dirty="0">
                <a:solidFill>
                  <a:srgbClr val="262627"/>
                </a:solidFill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</a:rPr>
              <a:t>nflation, tariff war in Canada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2973642246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1180144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5702963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4182429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741306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Germany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13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	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Poland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16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Canada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13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China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16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2902677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012615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6637354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7400620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547790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4907858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112627" y="5971627"/>
            <a:ext cx="5404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668310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1675009"/>
              </p:ext>
            </p:extLst>
          </p:nvPr>
        </p:nvGraphicFramePr>
        <p:xfrm>
          <a:off x="6096000" y="1422400"/>
          <a:ext cx="5711825" cy="415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April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051704" y="5736629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2416</TotalTime>
  <Words>542</Words>
  <Application>Microsoft Office PowerPoint</Application>
  <PresentationFormat>Widescreen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Rocky Thomas</cp:lastModifiedBy>
  <cp:revision>394</cp:revision>
  <dcterms:created xsi:type="dcterms:W3CDTF">2022-06-10T13:49:05Z</dcterms:created>
  <dcterms:modified xsi:type="dcterms:W3CDTF">2025-05-13T14:27:29Z</dcterms:modified>
</cp:coreProperties>
</file>