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4" r:id="rId9"/>
    <p:sldId id="269" r:id="rId10"/>
    <p:sldId id="272" r:id="rId11"/>
    <p:sldId id="276" r:id="rId12"/>
    <p:sldId id="27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7251"/>
  </p:normalViewPr>
  <p:slideViewPr>
    <p:cSldViewPr snapToGrid="0" snapToObjects="1">
      <p:cViewPr varScale="1">
        <p:scale>
          <a:sx n="110" d="100"/>
          <a:sy n="110" d="100"/>
        </p:scale>
        <p:origin x="54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Germany</c:v>
                </c:pt>
                <c:pt idx="1">
                  <c:v>Poland</c:v>
                </c:pt>
                <c:pt idx="2">
                  <c:v>Canada</c:v>
                </c:pt>
                <c:pt idx="3">
                  <c:v>China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0.12</c:v>
                </c:pt>
                <c:pt idx="1">
                  <c:v>0.13</c:v>
                </c:pt>
                <c:pt idx="2">
                  <c:v>0.03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0-4E04-B011-D1073A255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Exisiting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Germany</c:v>
                </c:pt>
                <c:pt idx="1">
                  <c:v>Poland</c:v>
                </c:pt>
                <c:pt idx="2">
                  <c:v>Canada</c:v>
                </c:pt>
                <c:pt idx="3">
                  <c:v>China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</c:v>
                </c:pt>
                <c:pt idx="1">
                  <c:v>0.87</c:v>
                </c:pt>
                <c:pt idx="2">
                  <c:v>0.97</c:v>
                </c:pt>
                <c:pt idx="3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0-4E04-B011-D1073A2552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85455807"/>
        <c:axId val="84141375"/>
      </c:barChart>
      <c:catAx>
        <c:axId val="8545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41375"/>
        <c:crosses val="autoZero"/>
        <c:auto val="1"/>
        <c:lblAlgn val="ctr"/>
        <c:lblOffset val="100"/>
        <c:noMultiLvlLbl val="0"/>
      </c:catAx>
      <c:valAx>
        <c:axId val="84141375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58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Germany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113581680174044"/>
          <c:y val="0.16259757343603279"/>
          <c:w val="0.58886418319825951"/>
          <c:h val="0.83740242656396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Cash Flow Issues</c:v>
                </c:pt>
                <c:pt idx="1">
                  <c:v>Billing Disputes</c:v>
                </c:pt>
                <c:pt idx="2">
                  <c:v>Customer Payment Policy*</c:v>
                </c:pt>
                <c:pt idx="3">
                  <c:v>Supply Chain/Shipping Issues</c:v>
                </c:pt>
                <c:pt idx="4">
                  <c:v>Foreign Exchange Rates</c:v>
                </c:pt>
                <c:pt idx="5">
                  <c:v>Inability to Pay</c:v>
                </c:pt>
                <c:pt idx="6">
                  <c:v>Central Bank Issues</c:v>
                </c:pt>
                <c:pt idx="7">
                  <c:v>Cultural Norms/Customs</c:v>
                </c:pt>
                <c:pt idx="8">
                  <c:v>Other Disputes</c:v>
                </c:pt>
                <c:pt idx="9">
                  <c:v>Unwillingness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</c:v>
                </c:pt>
                <c:pt idx="1">
                  <c:v>0.4</c:v>
                </c:pt>
                <c:pt idx="2">
                  <c:v>0.3</c:v>
                </c:pt>
                <c:pt idx="3">
                  <c:v>0.3</c:v>
                </c:pt>
                <c:pt idx="4">
                  <c:v>0.2</c:v>
                </c:pt>
                <c:pt idx="5">
                  <c:v>0.2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8-514A-B070-9C7878758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7082928"/>
        <c:axId val="337082272"/>
      </c:barChart>
      <c:valAx>
        <c:axId val="337082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7082928"/>
        <c:crosses val="autoZero"/>
        <c:crossBetween val="between"/>
      </c:valAx>
      <c:catAx>
        <c:axId val="337082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2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Poland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554273039813685"/>
          <c:y val="8.6295862869017664E-2"/>
          <c:w val="0.60417557946101796"/>
          <c:h val="0.882793863879299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two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Cash Flow Issues</c:v>
                </c:pt>
                <c:pt idx="1">
                  <c:v>Billing Disputes</c:v>
                </c:pt>
                <c:pt idx="2">
                  <c:v>Supply Chain/Shipping Issues</c:v>
                </c:pt>
                <c:pt idx="3">
                  <c:v>Central Bank Issues</c:v>
                </c:pt>
                <c:pt idx="4">
                  <c:v>Cultural Norms &amp; Customs</c:v>
                </c:pt>
                <c:pt idx="5">
                  <c:v>Customer Payment Policy*</c:v>
                </c:pt>
                <c:pt idx="6">
                  <c:v>Foreign Exchange Rates</c:v>
                </c:pt>
                <c:pt idx="7">
                  <c:v>Inability to Pay</c:v>
                </c:pt>
                <c:pt idx="8">
                  <c:v>Other Disputes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0.56999999999999995</c:v>
                </c:pt>
                <c:pt idx="1">
                  <c:v>0.43</c:v>
                </c:pt>
                <c:pt idx="2">
                  <c:v>0.43</c:v>
                </c:pt>
                <c:pt idx="3">
                  <c:v>0.14000000000000001</c:v>
                </c:pt>
                <c:pt idx="4" formatCode="0.00%">
                  <c:v>0.14000000000000001</c:v>
                </c:pt>
                <c:pt idx="5" formatCode="0.00%">
                  <c:v>0.14000000000000001</c:v>
                </c:pt>
                <c:pt idx="6">
                  <c:v>0.14000000000000001</c:v>
                </c:pt>
                <c:pt idx="7" formatCode="0.00%">
                  <c:v>0.14000000000000001</c:v>
                </c:pt>
                <c:pt idx="8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2A4A-9115-A9D722E52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21440272"/>
        <c:axId val="421435352"/>
      </c:barChart>
      <c:valAx>
        <c:axId val="421435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421440272"/>
        <c:crosses val="autoZero"/>
        <c:crossBetween val="between"/>
      </c:valAx>
      <c:catAx>
        <c:axId val="42144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5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Billing Disputes</c:v>
                </c:pt>
                <c:pt idx="1">
                  <c:v>Customer Payment Policy*</c:v>
                </c:pt>
                <c:pt idx="2">
                  <c:v>Cash Flow Issues</c:v>
                </c:pt>
                <c:pt idx="3">
                  <c:v>Cultural Norms/Customs</c:v>
                </c:pt>
                <c:pt idx="4">
                  <c:v>Unwillingness to Pay</c:v>
                </c:pt>
                <c:pt idx="5">
                  <c:v>Supply Chain/Shipping Issues</c:v>
                </c:pt>
                <c:pt idx="6">
                  <c:v>Inability to Pay</c:v>
                </c:pt>
                <c:pt idx="7">
                  <c:v>Other Disputes</c:v>
                </c:pt>
                <c:pt idx="8">
                  <c:v>Regulatory Issues</c:v>
                </c:pt>
                <c:pt idx="9">
                  <c:v>Government Approval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0.52</c:v>
                </c:pt>
                <c:pt idx="1">
                  <c:v>0.45</c:v>
                </c:pt>
                <c:pt idx="2">
                  <c:v>0.21</c:v>
                </c:pt>
                <c:pt idx="3">
                  <c:v>0.17</c:v>
                </c:pt>
                <c:pt idx="4">
                  <c:v>0.17</c:v>
                </c:pt>
                <c:pt idx="5">
                  <c:v>0.14000000000000001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9-B74C-87C7-42B2F4745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1389936"/>
        <c:axId val="501387312"/>
      </c:barChart>
      <c:valAx>
        <c:axId val="5013873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1389936"/>
        <c:crosses val="autoZero"/>
        <c:crossBetween val="between"/>
      </c:valAx>
      <c:catAx>
        <c:axId val="50138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387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181701995421776"/>
          <c:y val="9.9864800997357075E-2"/>
          <c:w val="0.63372494780564881"/>
          <c:h val="0.866551805209584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1"/>
                <c:pt idx="0">
                  <c:v>Billing Disputes</c:v>
                </c:pt>
                <c:pt idx="1">
                  <c:v>Customer Payment Policy</c:v>
                </c:pt>
                <c:pt idx="2">
                  <c:v>Central Bank Issues</c:v>
                </c:pt>
                <c:pt idx="3">
                  <c:v>Cultural Norms/Customs</c:v>
                </c:pt>
                <c:pt idx="4">
                  <c:v>Government Approval</c:v>
                </c:pt>
                <c:pt idx="5">
                  <c:v>Regulatory Issues</c:v>
                </c:pt>
                <c:pt idx="6">
                  <c:v>Cash Flow Issues</c:v>
                </c:pt>
                <c:pt idx="7">
                  <c:v>Foreign Exchange Rates</c:v>
                </c:pt>
                <c:pt idx="8">
                  <c:v>Inability to Pay</c:v>
                </c:pt>
                <c:pt idx="9">
                  <c:v>Unwillingness to Pay</c:v>
                </c:pt>
                <c:pt idx="10">
                  <c:v>Supply Chain/Shipping Issues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0.55000000000000004</c:v>
                </c:pt>
                <c:pt idx="1">
                  <c:v>0.36</c:v>
                </c:pt>
                <c:pt idx="2">
                  <c:v>0.27</c:v>
                </c:pt>
                <c:pt idx="3">
                  <c:v>0.27</c:v>
                </c:pt>
                <c:pt idx="4">
                  <c:v>0.27</c:v>
                </c:pt>
                <c:pt idx="5">
                  <c:v>0.27</c:v>
                </c:pt>
                <c:pt idx="6">
                  <c:v>0.18</c:v>
                </c:pt>
                <c:pt idx="7">
                  <c:v>0.18</c:v>
                </c:pt>
                <c:pt idx="8">
                  <c:v>0.18</c:v>
                </c:pt>
                <c:pt idx="9">
                  <c:v>0.18</c:v>
                </c:pt>
                <c:pt idx="1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3-2F4C-991F-78055E676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892872"/>
        <c:axId val="508892216"/>
      </c:barChart>
      <c:valAx>
        <c:axId val="508892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8892872"/>
        <c:crosses val="autoZero"/>
        <c:crossBetween val="between"/>
      </c:valAx>
      <c:catAx>
        <c:axId val="508892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892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Germany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Letter of Credit</c:v>
                </c:pt>
                <c:pt idx="3">
                  <c:v>Credit Card</c:v>
                </c:pt>
                <c:pt idx="4">
                  <c:v>Cash Against Documents</c:v>
                </c:pt>
                <c:pt idx="5">
                  <c:v>EFT (Seller initiated)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0.75</c:v>
                </c:pt>
                <c:pt idx="1">
                  <c:v>0.38</c:v>
                </c:pt>
                <c:pt idx="2">
                  <c:v>0.31</c:v>
                </c:pt>
                <c:pt idx="3">
                  <c:v>0.25</c:v>
                </c:pt>
                <c:pt idx="4">
                  <c:v>0.13</c:v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2-3A4E-8935-525F1E807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Poland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Credit Card</c:v>
                </c:pt>
                <c:pt idx="3">
                  <c:v>Letter of Credit</c:v>
                </c:pt>
                <c:pt idx="4">
                  <c:v>BPO (Bank Payment Obligation)</c:v>
                </c:pt>
                <c:pt idx="5">
                  <c:v>Cash Against Documents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0.87</c:v>
                </c:pt>
                <c:pt idx="1">
                  <c:v>0.5</c:v>
                </c:pt>
                <c:pt idx="2">
                  <c:v>0.37</c:v>
                </c:pt>
                <c:pt idx="3">
                  <c:v>0.25</c:v>
                </c:pt>
                <c:pt idx="4">
                  <c:v>0.13</c:v>
                </c:pt>
                <c:pt idx="5" formatCode="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F-1740-9C87-37470C4D9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540098990158589"/>
          <c:y val="0.11840932605097559"/>
          <c:w val="0.83983817723403598"/>
          <c:h val="0.753773896672701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6481720002310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D2-41F0-800D-716FC1E0F34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6"/>
                <c:pt idx="0">
                  <c:v>Wire Transfer</c:v>
                </c:pt>
                <c:pt idx="1">
                  <c:v>Check</c:v>
                </c:pt>
                <c:pt idx="2">
                  <c:v>EFT (Buyer initiated)</c:v>
                </c:pt>
                <c:pt idx="3">
                  <c:v>Credit Card</c:v>
                </c:pt>
                <c:pt idx="4">
                  <c:v>EFT (Seller initiated)</c:v>
                </c:pt>
                <c:pt idx="5">
                  <c:v>Letter of Credit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0.85</c:v>
                </c:pt>
                <c:pt idx="1">
                  <c:v>0.52</c:v>
                </c:pt>
                <c:pt idx="2">
                  <c:v>0.52</c:v>
                </c:pt>
                <c:pt idx="3" formatCode="0%">
                  <c:v>0.24</c:v>
                </c:pt>
                <c:pt idx="4" formatCode="0%">
                  <c:v>0.24</c:v>
                </c:pt>
                <c:pt idx="5" formatCode="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1C-C54D-93F5-12FD1EF87F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099767106576464E-2"/>
          <c:y val="8.5623377906535653E-2"/>
          <c:w val="0.89361854275257868"/>
          <c:h val="0.844653288824823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Four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481720002310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62-41CB-8D57-39EB1B5C6C6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7"/>
                <c:pt idx="0">
                  <c:v>Wire Transfer</c:v>
                </c:pt>
                <c:pt idx="1">
                  <c:v>Letter of Credit</c:v>
                </c:pt>
                <c:pt idx="2">
                  <c:v>Cash Against Documents</c:v>
                </c:pt>
                <c:pt idx="3">
                  <c:v>EFT (Buyer initiated)</c:v>
                </c:pt>
                <c:pt idx="4">
                  <c:v>Credit Card</c:v>
                </c:pt>
                <c:pt idx="5">
                  <c:v>Check</c:v>
                </c:pt>
                <c:pt idx="6">
                  <c:v>Bank Payment Obligation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0.94</c:v>
                </c:pt>
                <c:pt idx="1">
                  <c:v>0.33</c:v>
                </c:pt>
                <c:pt idx="2">
                  <c:v>0.22</c:v>
                </c:pt>
                <c:pt idx="3">
                  <c:v>0.22</c:v>
                </c:pt>
                <c:pt idx="4" formatCode="0%">
                  <c:v>0.17</c:v>
                </c:pt>
                <c:pt idx="5" formatCode="0%">
                  <c:v>0.11</c:v>
                </c:pt>
                <c:pt idx="6" formatCode="0%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2B-FE48-82DB-E699D808ED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Germany </a:t>
            </a:r>
          </a:p>
        </c:rich>
      </c:tx>
      <c:layout>
        <c:manualLayout>
          <c:xMode val="edge"/>
          <c:yMode val="edge"/>
          <c:x val="0.402588632526730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0.31</c:v>
                </c:pt>
                <c:pt idx="1">
                  <c:v>0.37</c:v>
                </c:pt>
                <c:pt idx="2">
                  <c:v>0.31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7-584A-9871-127F966B1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Poland</a:t>
            </a:r>
          </a:p>
        </c:rich>
      </c:tx>
      <c:layout>
        <c:manualLayout>
          <c:xMode val="edge"/>
          <c:yMode val="edge"/>
          <c:x val="0.40920554508151269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1731839858046"/>
          <c:y val="0.12424661104239662"/>
          <c:w val="0.85379864700011088"/>
          <c:h val="0.67263563529194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0.75</c:v>
                </c:pt>
                <c:pt idx="2">
                  <c:v>0.25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D8-5B45-B7BB-DE3A0AAA7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0.7</c:v>
                </c:pt>
                <c:pt idx="2">
                  <c:v>0.27</c:v>
                </c:pt>
                <c:pt idx="3">
                  <c:v>0.03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66-F84B-B425-A92A56930D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China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0.33</c:v>
                </c:pt>
                <c:pt idx="1">
                  <c:v>0.28000000000000003</c:v>
                </c:pt>
                <c:pt idx="2">
                  <c:v>0.06</c:v>
                </c:pt>
                <c:pt idx="3">
                  <c:v>0.22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3-AB4B-9217-8EE3CC633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Germany </a:t>
            </a:r>
          </a:p>
        </c:rich>
      </c:tx>
      <c:layout>
        <c:manualLayout>
          <c:xMode val="edge"/>
          <c:yMode val="edge"/>
          <c:x val="0.49262802476083284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0.45</c:v>
                </c:pt>
                <c:pt idx="1">
                  <c:v>0.36</c:v>
                </c:pt>
                <c:pt idx="2">
                  <c:v>0.09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28-8C48-8A71-F98822962D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Poland</a:t>
            </a:r>
          </a:p>
        </c:rich>
      </c:tx>
      <c:layout>
        <c:manualLayout>
          <c:xMode val="edge"/>
          <c:yMode val="edge"/>
          <c:x val="0.454585959853609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0.62</c:v>
                </c:pt>
                <c:pt idx="1">
                  <c:v>0.13</c:v>
                </c:pt>
                <c:pt idx="2">
                  <c:v>0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46-1A45-8346-3BB3057831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0.7</c:v>
                </c:pt>
                <c:pt idx="1">
                  <c:v>0.24</c:v>
                </c:pt>
                <c:pt idx="2">
                  <c:v>0.03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5D-D54D-B148-EAC9E1EEC0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China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Increasing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0.57999999999999996</c:v>
                </c:pt>
                <c:pt idx="1">
                  <c:v>0.08</c:v>
                </c:pt>
                <c:pt idx="2">
                  <c:v>0.33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C-4840-9576-6708552275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6EEA5-5B1B-0B4F-B1DC-7CBA11E3F32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9DFD-A6EE-864A-B4D6-CF126138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29DFD-A6EE-864A-B4D6-CF1261382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0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1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6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BD7A-FF92-A694-DA6B-594B7359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87" y="1222743"/>
            <a:ext cx="11429999" cy="1807535"/>
          </a:xfrm>
        </p:spPr>
        <p:txBody>
          <a:bodyPr anchor="t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97C08-DE51-D206-85F2-1CA125426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23284"/>
            <a:ext cx="11429999" cy="899079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23DE-0621-D5A5-AB03-C9B5B9DC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2E14-C983-A745-BB70-16F5A21EB3C0}" type="datetime1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8192-3EC3-BC92-52C0-55B83662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AB22F-73AA-2E0E-9AC3-E952350F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7CC7-8F6E-56DF-67FF-61F574D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0B295-CD36-BAAC-4193-48713C5A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827405"/>
            <a:ext cx="11430000" cy="40160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BC69-3434-89AD-7882-8EC05EAD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311C-E9B9-644D-A465-4ABFBEFDEB26}" type="datetime1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EA68-C13F-FB02-45CD-50866DB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B547-6878-7841-F91C-4E4A7A3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4A60-F501-7DE0-21DD-91D78E10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C049-9DD4-68A8-114F-0889FC80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687" y="1421923"/>
            <a:ext cx="5642113" cy="4351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945F-821C-1F1C-3DBA-B42B2C7B7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923"/>
            <a:ext cx="5635486" cy="4351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806C-05B2-4EE3-5739-7007CEAF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ACF-EF96-6D4D-9E44-014E3D6E7BA7}" type="datetime1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84448-744E-65D0-1E9B-FD90799E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35993-4401-2480-6E48-9CE256A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29999" cy="7582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8" y="1228317"/>
            <a:ext cx="5619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8" y="2052229"/>
            <a:ext cx="56198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B55C1-0744-F3A1-5786-962C12FB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8317"/>
            <a:ext cx="5642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72A0-244D-86EC-01EF-972C7ECA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2229"/>
            <a:ext cx="5635486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6351-E01E-1149-AF6F-D5214DCB0FEB}" type="datetime1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ub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29999" cy="758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228317"/>
            <a:ext cx="11436626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7" y="2052228"/>
            <a:ext cx="11436625" cy="400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543-CAFC-E044-BD7E-1E2ED1FD3676}" type="datetime1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8162-00C4-D346-B2B0-39338463B92F}" type="datetime1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6">
            <a:extLst>
              <a:ext uri="{FF2B5EF4-FFF2-40B4-BE49-F238E27FC236}">
                <a16:creationId xmlns:a16="http://schemas.microsoft.com/office/drawing/2014/main" id="{EE2FB525-CCF5-6F43-91B5-FA0294643A7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0" y="1596590"/>
            <a:ext cx="3212893" cy="3654679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82DB5A4-09DD-FC98-A1CA-6C226D468A8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983043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6">
            <a:extLst>
              <a:ext uri="{FF2B5EF4-FFF2-40B4-BE49-F238E27FC236}">
                <a16:creationId xmlns:a16="http://schemas.microsoft.com/office/drawing/2014/main" id="{D9BC029F-707D-BC9D-7321-5AF634DC7A6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951095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4A30370F-BAF5-8FE4-BB59-C868CC3BD8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979108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3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CE2-505E-9E4E-818F-BB37C262AF5A}" type="datetime1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7747-4B2E-33A2-9D80-5523EF57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F22-EA3E-6446-8A41-56A150DC35BA}" type="datetime1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1F44-3AFC-C7A3-0B49-77F64E19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88BC-DEE3-FC7A-94B5-6ACCDA0F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A880F-EA7C-B47F-1D8D-ACAB701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EA1D0-2D97-1EF9-2D93-0DAEB508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375954"/>
            <a:ext cx="11430000" cy="4801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061-6069-CC9B-45B9-0557BF4D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0343" y="6356350"/>
            <a:ext cx="246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8E68D-1C38-ED44-B68A-0344CF90761A}" type="datetime1">
              <a:rPr lang="en-US" smtClean="0"/>
              <a:t>5/13/2025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8DFCE-2BDB-A84E-C43C-BF1E27941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687" y="6356350"/>
            <a:ext cx="7775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F7CD-321E-85DA-D8AB-03D3BE1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677" y="6356350"/>
            <a:ext cx="815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E109-9B48-2D40-9564-B40C34464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5DE5A-F4AE-25DD-A23D-494C1950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FCIB Credit &amp; Collections Survey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9A547-96D7-B163-A502-9A5496934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April 2025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870817-AD00-D8E0-5AC2-A54968181390}"/>
              </a:ext>
            </a:extLst>
          </p:cNvPr>
          <p:cNvSpPr txBox="1">
            <a:spLocks/>
          </p:cNvSpPr>
          <p:nvPr/>
        </p:nvSpPr>
        <p:spPr>
          <a:xfrm>
            <a:off x="384314" y="2580739"/>
            <a:ext cx="10800153" cy="848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Germany, Poland, Canada, China</a:t>
            </a:r>
          </a:p>
        </p:txBody>
      </p:sp>
    </p:spTree>
    <p:extLst>
      <p:ext uri="{BB962C8B-B14F-4D97-AF65-F5344CB8AC3E}">
        <p14:creationId xmlns:p14="http://schemas.microsoft.com/office/powerpoint/2010/main" val="147040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5D800B7-46FA-D1DF-F3CB-43FA6E72E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9863054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1FF64085-C8D8-DD20-D866-CA1F3165C2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556214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9C49F-2DD6-6542-725E-1CD8251F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</p:spTree>
    <p:extLst>
      <p:ext uri="{BB962C8B-B14F-4D97-AF65-F5344CB8AC3E}">
        <p14:creationId xmlns:p14="http://schemas.microsoft.com/office/powerpoint/2010/main" val="17309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26DD10A-B29B-F09A-E4CA-DEA13F9ED76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0662919"/>
              </p:ext>
            </p:extLst>
          </p:nvPr>
        </p:nvGraphicFramePr>
        <p:xfrm>
          <a:off x="316727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ontent Placeholder 9">
            <a:extLst>
              <a:ext uri="{FF2B5EF4-FFF2-40B4-BE49-F238E27FC236}">
                <a16:creationId xmlns:a16="http://schemas.microsoft.com/office/drawing/2014/main" id="{04C3C7D8-4449-74FB-1BDD-AD78CF61C4B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2435945"/>
              </p:ext>
            </p:extLst>
          </p:nvPr>
        </p:nvGraphicFramePr>
        <p:xfrm>
          <a:off x="6172200" y="1422399"/>
          <a:ext cx="5635625" cy="4534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5F46CB-20DA-7748-BDDE-018D751A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2024</a:t>
            </a:r>
          </a:p>
        </p:txBody>
      </p:sp>
    </p:spTree>
    <p:extLst>
      <p:ext uri="{BB962C8B-B14F-4D97-AF65-F5344CB8AC3E}">
        <p14:creationId xmlns:p14="http://schemas.microsoft.com/office/powerpoint/2010/main" val="359575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C6661-1E4D-82AD-BD85-A84D3701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2024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DBF5B88C-FC1E-D095-8DD5-403F27AF2B82}"/>
              </a:ext>
            </a:extLst>
          </p:cNvPr>
          <p:cNvSpPr txBox="1">
            <a:spLocks/>
          </p:cNvSpPr>
          <p:nvPr/>
        </p:nvSpPr>
        <p:spPr>
          <a:xfrm>
            <a:off x="6324600" y="2204629"/>
            <a:ext cx="5635486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16510E1-9ECC-8671-5876-FC4EC7996721}"/>
              </a:ext>
            </a:extLst>
          </p:cNvPr>
          <p:cNvSpPr txBox="1">
            <a:spLocks/>
          </p:cNvSpPr>
          <p:nvPr/>
        </p:nvSpPr>
        <p:spPr>
          <a:xfrm>
            <a:off x="5952699" y="4412014"/>
            <a:ext cx="5157504" cy="279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-apple-system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7F895DB-F316-4944-8376-5FA45375E813}"/>
              </a:ext>
            </a:extLst>
          </p:cNvPr>
          <p:cNvSpPr txBox="1">
            <a:spLocks/>
          </p:cNvSpPr>
          <p:nvPr/>
        </p:nvSpPr>
        <p:spPr>
          <a:xfrm>
            <a:off x="6095278" y="1744056"/>
            <a:ext cx="5157504" cy="4582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i="0" dirty="0">
                <a:solidFill>
                  <a:srgbClr val="262627"/>
                </a:solidFill>
                <a:effectLst/>
                <a:latin typeface="-apple-system"/>
              </a:rPr>
              <a:t>Customer communication is important </a:t>
            </a:r>
          </a:p>
          <a:p>
            <a:r>
              <a:rPr lang="en-US" sz="2000" dirty="0">
                <a:solidFill>
                  <a:srgbClr val="262627"/>
                </a:solidFill>
                <a:latin typeface="-apple-system"/>
              </a:rPr>
              <a:t>Watch payment trends with other suppliers</a:t>
            </a:r>
            <a:endParaRPr lang="en-US" sz="2000" b="0" i="0" dirty="0">
              <a:solidFill>
                <a:srgbClr val="262627"/>
              </a:solidFill>
              <a:effectLst/>
              <a:latin typeface="-apple-system"/>
            </a:endParaRPr>
          </a:p>
          <a:p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en-US" sz="4000" b="1" dirty="0"/>
              <a:t>China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Ensure you have local data on customers. China is not required to share as much insight as other countries. </a:t>
            </a:r>
          </a:p>
          <a:p>
            <a:r>
              <a:rPr lang="en-US" dirty="0">
                <a:solidFill>
                  <a:srgbClr val="262627"/>
                </a:solidFill>
                <a:latin typeface="-apple-system"/>
              </a:rPr>
              <a:t>145% tariffs have had an effect</a:t>
            </a:r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B05F5E2-F0F1-FB03-F826-8B0D69032820}"/>
              </a:ext>
            </a:extLst>
          </p:cNvPr>
          <p:cNvSpPr txBox="1">
            <a:spLocks/>
          </p:cNvSpPr>
          <p:nvPr/>
        </p:nvSpPr>
        <p:spPr>
          <a:xfrm>
            <a:off x="5852974" y="1189800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Poland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C6079D3-AB5F-B67F-2D0A-4AD4987DCCBD}"/>
              </a:ext>
            </a:extLst>
          </p:cNvPr>
          <p:cNvSpPr txBox="1">
            <a:spLocks/>
          </p:cNvSpPr>
          <p:nvPr/>
        </p:nvSpPr>
        <p:spPr>
          <a:xfrm>
            <a:off x="5805592" y="1569676"/>
            <a:ext cx="5157504" cy="240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262627"/>
              </a:solidFill>
              <a:latin typeface="-apple-system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54794353-8338-080E-EF85-53E746068641}"/>
              </a:ext>
            </a:extLst>
          </p:cNvPr>
          <p:cNvSpPr txBox="1">
            <a:spLocks/>
          </p:cNvSpPr>
          <p:nvPr/>
        </p:nvSpPr>
        <p:spPr>
          <a:xfrm>
            <a:off x="310587" y="1219439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Germany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5C037764-A628-150C-A234-A55E46DDFA75}"/>
              </a:ext>
            </a:extLst>
          </p:cNvPr>
          <p:cNvSpPr txBox="1">
            <a:spLocks/>
          </p:cNvSpPr>
          <p:nvPr/>
        </p:nvSpPr>
        <p:spPr>
          <a:xfrm>
            <a:off x="207549" y="1561208"/>
            <a:ext cx="5157504" cy="303907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262627"/>
                </a:solidFill>
                <a:latin typeface="-apple-system"/>
              </a:rPr>
              <a:t>C</a:t>
            </a:r>
            <a:r>
              <a:rPr lang="en-US" sz="2000" b="0" i="0" dirty="0">
                <a:solidFill>
                  <a:srgbClr val="262627"/>
                </a:solidFill>
                <a:effectLst/>
                <a:latin typeface="-apple-system"/>
              </a:rPr>
              <a:t>redit cards have helped with small balances as customers don't have to deal with trying to submit payment through the banking processes. </a:t>
            </a:r>
          </a:p>
          <a:p>
            <a:r>
              <a:rPr lang="en-US" sz="2000" dirty="0">
                <a:latin typeface="-apple-system"/>
              </a:rPr>
              <a:t>Best to have local contact </a:t>
            </a: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sz="2800" b="1" dirty="0"/>
              <a:t>Canada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Deductions &amp; disputes have increased due to tariffs and fees</a:t>
            </a: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800" dirty="0">
              <a:solidFill>
                <a:srgbClr val="262627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97576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335ABAEA-0B22-859A-5350-5092A975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F329CC-F15B-22F0-3E89-20AAE333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123406"/>
            <a:ext cx="11436626" cy="823912"/>
          </a:xfrm>
        </p:spPr>
        <p:txBody>
          <a:bodyPr>
            <a:normAutofit/>
          </a:bodyPr>
          <a:lstStyle/>
          <a:p>
            <a:r>
              <a:rPr lang="en-US" sz="3600" dirty="0"/>
              <a:t>Non-country-specific Advice from the survey.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211BAD8-6C12-C941-F37F-764C4C7F91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 real customer, not the Trade/Banner name but the True Legal Entity (5 C's of Credit).</a:t>
            </a:r>
          </a:p>
          <a:p>
            <a:r>
              <a:rPr lang="en-US" dirty="0"/>
              <a:t>Start early building a relationship with your customer, and include your salesperson </a:t>
            </a:r>
          </a:p>
          <a:p>
            <a:r>
              <a:rPr lang="en-US" dirty="0"/>
              <a:t>Consistent communication with your key customers is essential </a:t>
            </a:r>
          </a:p>
          <a:p>
            <a:r>
              <a:rPr lang="en-US" dirty="0"/>
              <a:t>Follow up with the customer's Procurement Dept and Finance Dept as many times as necessary.</a:t>
            </a:r>
          </a:p>
          <a:p>
            <a:r>
              <a:rPr lang="en-US" dirty="0"/>
              <a:t>Obtain updated credit information Look for owner and addresses verification, as changes are often not communicated by the customer. Know all you can about the customer. Pull a credit report for payment history and legal status and name verification.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</a:rPr>
              <a:t>With continued </a:t>
            </a:r>
            <a:r>
              <a:rPr lang="en-US" dirty="0">
                <a:solidFill>
                  <a:srgbClr val="262627"/>
                </a:solidFill>
              </a:rPr>
              <a:t>g</a:t>
            </a:r>
            <a:r>
              <a:rPr lang="en-US" b="0" i="0" dirty="0">
                <a:solidFill>
                  <a:srgbClr val="262627"/>
                </a:solidFill>
                <a:effectLst/>
              </a:rPr>
              <a:t>lobal </a:t>
            </a:r>
            <a:r>
              <a:rPr lang="en-US" dirty="0">
                <a:solidFill>
                  <a:srgbClr val="262627"/>
                </a:solidFill>
              </a:rPr>
              <a:t>i</a:t>
            </a:r>
            <a:r>
              <a:rPr lang="en-US" b="0" i="0" dirty="0">
                <a:solidFill>
                  <a:srgbClr val="262627"/>
                </a:solidFill>
                <a:effectLst/>
              </a:rPr>
              <a:t>nflation, tariff war in Canada and high interest, you need to know your true legal customer to prevent fraud and keep your A/R secured.</a:t>
            </a:r>
          </a:p>
          <a:p>
            <a:r>
              <a:rPr lang="en-US" dirty="0"/>
              <a:t>It is important to know customer's payment process to avoid misunderstandings or delays due to administrative issues.</a:t>
            </a:r>
          </a:p>
          <a:p>
            <a:r>
              <a:rPr lang="en-US" sz="1800" dirty="0"/>
              <a:t>Obtain financial statements on your customers and backstop sales with credit insurance.</a:t>
            </a:r>
          </a:p>
          <a:p>
            <a:r>
              <a:rPr lang="en-US" dirty="0"/>
              <a:t>E</a:t>
            </a:r>
            <a:r>
              <a:rPr lang="en-US" sz="1800" dirty="0"/>
              <a:t>nsure payment language is on the wire payments received.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C84DC-AD34-70AA-12B3-5C386695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</p:spTree>
    <p:extLst>
      <p:ext uri="{BB962C8B-B14F-4D97-AF65-F5344CB8AC3E}">
        <p14:creationId xmlns:p14="http://schemas.microsoft.com/office/powerpoint/2010/main" val="412692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DDE-4E72-7160-51AE-C77C72E4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sales primarily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</a:t>
            </a:r>
            <a:r>
              <a:rPr lang="en-US" dirty="0"/>
              <a:t> or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existing</a:t>
            </a:r>
            <a:r>
              <a:rPr lang="en-US" dirty="0"/>
              <a:t> customers?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6993-921B-9B11-1DB3-D0F9B313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613596DE-5EAF-DB5C-82B9-FFC960F8A877}"/>
              </a:ext>
            </a:extLst>
          </p:cNvPr>
          <p:cNvGraphicFramePr>
            <a:graphicFrameLocks noGrp="1"/>
          </p:cNvGraphicFramePr>
          <p:nvPr>
            <p:ph type="chart" sz="quarter" idx="16"/>
            <p:extLst>
              <p:ext uri="{D42A27DB-BD31-4B8C-83A1-F6EECF244321}">
                <p14:modId xmlns:p14="http://schemas.microsoft.com/office/powerpoint/2010/main" val="2973642246"/>
              </p:ext>
            </p:extLst>
          </p:nvPr>
        </p:nvGraphicFramePr>
        <p:xfrm>
          <a:off x="377824" y="1816100"/>
          <a:ext cx="9451975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99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average, what payment terms are you granting?</a:t>
            </a:r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0DC7F1B9-5F18-5E25-B6F6-1506D4D9C0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91180144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3C1AEC80-47DD-071B-1A73-704A563A3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5702963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AA06-7C96-FD9C-BDD0-4892CAB0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</p:spTree>
    <p:extLst>
      <p:ext uri="{BB962C8B-B14F-4D97-AF65-F5344CB8AC3E}">
        <p14:creationId xmlns:p14="http://schemas.microsoft.com/office/powerpoint/2010/main" val="196807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what payment terms are you granting?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23FD931D-BE65-8901-8C5E-0E63EB4F13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4182429"/>
              </p:ext>
            </p:extLst>
          </p:nvPr>
        </p:nvGraphicFramePr>
        <p:xfrm>
          <a:off x="377825" y="1407886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48D0082-BE15-F635-82FE-DFD3456AF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67413065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5B14E-5A88-2DD8-4F4C-2D8AF24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</p:spTree>
    <p:extLst>
      <p:ext uri="{BB962C8B-B14F-4D97-AF65-F5344CB8AC3E}">
        <p14:creationId xmlns:p14="http://schemas.microsoft.com/office/powerpoint/2010/main" val="32943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average number of days beyond terms in these countries?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7BCB4-9386-B3E3-008E-C3E697E2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367B385-6CC1-9DD4-E9C1-C9C1AB473E52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Germany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13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	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5DB6CD55-1370-E113-7A85-44EDFF52E183}"/>
              </a:ext>
            </a:extLst>
          </p:cNvPr>
          <p:cNvSpPr txBox="1">
            <a:spLocks/>
          </p:cNvSpPr>
          <p:nvPr/>
        </p:nvSpPr>
        <p:spPr>
          <a:xfrm>
            <a:off x="2994089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Poland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16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7A8AF47-CAD0-E3AB-A0B3-0D3D7DFB6ECE}"/>
              </a:ext>
            </a:extLst>
          </p:cNvPr>
          <p:cNvSpPr txBox="1">
            <a:spLocks/>
          </p:cNvSpPr>
          <p:nvPr/>
        </p:nvSpPr>
        <p:spPr>
          <a:xfrm>
            <a:off x="5988178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Canada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13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2DB2A0C3-E708-685C-750D-C0CA32351F5C}"/>
              </a:ext>
            </a:extLst>
          </p:cNvPr>
          <p:cNvSpPr txBox="1">
            <a:spLocks/>
          </p:cNvSpPr>
          <p:nvPr/>
        </p:nvSpPr>
        <p:spPr>
          <a:xfrm>
            <a:off x="8982267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China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16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71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388A293-34A7-EBF4-23A5-BA0D05A54B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32902677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6E99CB7-DF7B-D164-4CFB-BF7A89A09C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0126155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86336-823C-6573-D985-1E30923D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</p:spTree>
    <p:extLst>
      <p:ext uri="{BB962C8B-B14F-4D97-AF65-F5344CB8AC3E}">
        <p14:creationId xmlns:p14="http://schemas.microsoft.com/office/powerpoint/2010/main" val="223975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22" name="Content Placeholder 19">
            <a:extLst>
              <a:ext uri="{FF2B5EF4-FFF2-40B4-BE49-F238E27FC236}">
                <a16:creationId xmlns:a16="http://schemas.microsoft.com/office/drawing/2014/main" id="{6A533776-9499-268E-6B04-033A7F39F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16637354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7B842035-5FDD-2EA9-CB93-D5F476FA11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7400620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026-15CA-4C02-19CF-271110B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</p:spTree>
    <p:extLst>
      <p:ext uri="{BB962C8B-B14F-4D97-AF65-F5344CB8AC3E}">
        <p14:creationId xmlns:p14="http://schemas.microsoft.com/office/powerpoint/2010/main" val="19451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9E61CF6-179C-7879-6141-9452AEE8F1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547790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C7A2FA3-00D6-36CC-5AAF-57C91AFB48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4907858"/>
              </p:ext>
            </p:extLst>
          </p:nvPr>
        </p:nvGraphicFramePr>
        <p:xfrm>
          <a:off x="6172200" y="1422399"/>
          <a:ext cx="5635625" cy="45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F6C49-E656-76F6-F543-E371097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A3D7E-98BE-770C-A955-0696726FA24A}"/>
              </a:ext>
            </a:extLst>
          </p:cNvPr>
          <p:cNvSpPr txBox="1"/>
          <p:nvPr/>
        </p:nvSpPr>
        <p:spPr>
          <a:xfrm>
            <a:off x="3112627" y="5971627"/>
            <a:ext cx="54048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135179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0B3BFC-4B8F-A97A-E730-2599F0C630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4668310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C318FAC-28E9-2854-8BDA-C6820CA68F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1675009"/>
              </p:ext>
            </p:extLst>
          </p:nvPr>
        </p:nvGraphicFramePr>
        <p:xfrm>
          <a:off x="6096000" y="1422400"/>
          <a:ext cx="5711825" cy="4159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A572-F040-4CAA-C056-EA7D4ACD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April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A73664-7B65-6971-9521-F8B105E3EBF4}"/>
              </a:ext>
            </a:extLst>
          </p:cNvPr>
          <p:cNvSpPr txBox="1"/>
          <p:nvPr/>
        </p:nvSpPr>
        <p:spPr>
          <a:xfrm>
            <a:off x="3051704" y="5736629"/>
            <a:ext cx="4710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29014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{42E04280-943C-8D4C-ACC1-C99B4E820574}tf10001057</Template>
  <TotalTime>2416</TotalTime>
  <Words>542</Words>
  <Application>Microsoft Office PowerPoint</Application>
  <PresentationFormat>Widescreen</PresentationFormat>
  <Paragraphs>103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Trebuchet MS</vt:lpstr>
      <vt:lpstr>Wingdings</vt:lpstr>
      <vt:lpstr>Office Theme</vt:lpstr>
      <vt:lpstr>FCIB Credit &amp; Collections Survey</vt:lpstr>
      <vt:lpstr>Are your sales primarily to new or existing customers?</vt:lpstr>
      <vt:lpstr>On average, what payment terms are you granting?</vt:lpstr>
      <vt:lpstr>On average, what payment terms are you granting?</vt:lpstr>
      <vt:lpstr>What is the average number of days beyond terms in these countries?</vt:lpstr>
      <vt:lpstr>Are payment delays increasing, decreasing, or staying the same?</vt:lpstr>
      <vt:lpstr>Are payment delays increasing, decreasing, or staying the same?</vt:lpstr>
      <vt:lpstr>The most common causes of payment delays</vt:lpstr>
      <vt:lpstr>The most common causes of payment delays</vt:lpstr>
      <vt:lpstr>Methods used to secure payment</vt:lpstr>
      <vt:lpstr>Methods used to secure payment</vt:lpstr>
      <vt:lpstr>Insights from Credit Professionals</vt:lpstr>
      <vt:lpstr>Insights from Credit Professionals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Widzbor</dc:creator>
  <cp:lastModifiedBy>Rocky Thomas</cp:lastModifiedBy>
  <cp:revision>394</cp:revision>
  <dcterms:created xsi:type="dcterms:W3CDTF">2022-06-10T13:49:05Z</dcterms:created>
  <dcterms:modified xsi:type="dcterms:W3CDTF">2025-05-13T14:27:29Z</dcterms:modified>
</cp:coreProperties>
</file>