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76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110" d="100"/>
          <a:sy n="110" d="100"/>
        </p:scale>
        <p:origin x="54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Malaysia</c:v>
                </c:pt>
                <c:pt idx="1">
                  <c:v>Chile</c:v>
                </c:pt>
                <c:pt idx="2">
                  <c:v>Mexico</c:v>
                </c:pt>
                <c:pt idx="3">
                  <c:v>Egypt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Malaysia</c:v>
                </c:pt>
                <c:pt idx="1">
                  <c:v>Chile</c:v>
                </c:pt>
                <c:pt idx="2">
                  <c:v>Mexico</c:v>
                </c:pt>
                <c:pt idx="3">
                  <c:v>Egypt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Malaysia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Customer Payment Policy*</c:v>
                </c:pt>
                <c:pt idx="1">
                  <c:v>Billing Disputes</c:v>
                </c:pt>
                <c:pt idx="2">
                  <c:v>Cash Flow Issues</c:v>
                </c:pt>
                <c:pt idx="3">
                  <c:v>Inability to Pay</c:v>
                </c:pt>
                <c:pt idx="4">
                  <c:v>Other Disputes</c:v>
                </c:pt>
                <c:pt idx="5">
                  <c:v>Central Bank Issues</c:v>
                </c:pt>
                <c:pt idx="6">
                  <c:v>Cultural Norms/Customs</c:v>
                </c:pt>
                <c:pt idx="7">
                  <c:v>Foreign Exchange Rates</c:v>
                </c:pt>
                <c:pt idx="8">
                  <c:v>Supply Chain/Shipping Issues</c:v>
                </c:pt>
                <c:pt idx="9">
                  <c:v>Unwillingness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0.83</c:v>
                </c:pt>
                <c:pt idx="1">
                  <c:v>0.67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0.33</c:v>
                </c:pt>
                <c:pt idx="6">
                  <c:v>0.33</c:v>
                </c:pt>
                <c:pt idx="7">
                  <c:v>0.33</c:v>
                </c:pt>
                <c:pt idx="8">
                  <c:v>0.33</c:v>
                </c:pt>
                <c:pt idx="9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554273039813685"/>
          <c:y val="8.6295862869017664E-2"/>
          <c:w val="0.60417557946101796"/>
          <c:h val="0.88279386387929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Customer Payment Policy*</c:v>
                </c:pt>
                <c:pt idx="1">
                  <c:v>Supply Chain/Shipping Issues</c:v>
                </c:pt>
                <c:pt idx="2">
                  <c:v>Billing Disputes</c:v>
                </c:pt>
                <c:pt idx="3">
                  <c:v>Cash Flow Issues</c:v>
                </c:pt>
                <c:pt idx="4">
                  <c:v>Other Disputes</c:v>
                </c:pt>
                <c:pt idx="5">
                  <c:v>Central Bank Issues</c:v>
                </c:pt>
                <c:pt idx="6">
                  <c:v>Cultural Norms &amp; Customs</c:v>
                </c:pt>
                <c:pt idx="7">
                  <c:v>Inability to Pay</c:v>
                </c:pt>
                <c:pt idx="8">
                  <c:v>Unwillingness to Pay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0.67</c:v>
                </c:pt>
                <c:pt idx="1">
                  <c:v>0.67</c:v>
                </c:pt>
                <c:pt idx="2">
                  <c:v>0.5</c:v>
                </c:pt>
                <c:pt idx="3">
                  <c:v>0.5</c:v>
                </c:pt>
                <c:pt idx="4" formatCode="0.00%">
                  <c:v>0.5</c:v>
                </c:pt>
                <c:pt idx="5" formatCode="0.00%">
                  <c:v>0.33</c:v>
                </c:pt>
                <c:pt idx="6">
                  <c:v>0.33</c:v>
                </c:pt>
                <c:pt idx="7" formatCode="0.00%">
                  <c:v>0.33</c:v>
                </c:pt>
                <c:pt idx="8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Mexico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Billing Disputes</c:v>
                </c:pt>
                <c:pt idx="1">
                  <c:v>Customer Payment Policy*</c:v>
                </c:pt>
                <c:pt idx="2">
                  <c:v>Cash Flow Issues</c:v>
                </c:pt>
                <c:pt idx="3">
                  <c:v>Cultural Norms/Customs</c:v>
                </c:pt>
                <c:pt idx="4">
                  <c:v>Other Disputes</c:v>
                </c:pt>
                <c:pt idx="5">
                  <c:v>Supply Chain/Shipping Issues</c:v>
                </c:pt>
                <c:pt idx="6">
                  <c:v>Foreign Exchange Rates</c:v>
                </c:pt>
                <c:pt idx="7">
                  <c:v>Central Bank Issues</c:v>
                </c:pt>
                <c:pt idx="8">
                  <c:v>Government Approval</c:v>
                </c:pt>
                <c:pt idx="9">
                  <c:v>Inability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0.41</c:v>
                </c:pt>
                <c:pt idx="2">
                  <c:v>0.23</c:v>
                </c:pt>
                <c:pt idx="3">
                  <c:v>0.23</c:v>
                </c:pt>
                <c:pt idx="4">
                  <c:v>0.23</c:v>
                </c:pt>
                <c:pt idx="5">
                  <c:v>0.22</c:v>
                </c:pt>
                <c:pt idx="6">
                  <c:v>0.18</c:v>
                </c:pt>
                <c:pt idx="7">
                  <c:v>0.09</c:v>
                </c:pt>
                <c:pt idx="8">
                  <c:v>0.09</c:v>
                </c:pt>
                <c:pt idx="9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Egypt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181701995421776"/>
          <c:y val="9.9864800997357075E-2"/>
          <c:w val="0.63372494780564881"/>
          <c:h val="0.86655180520958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8"/>
                <c:pt idx="0">
                  <c:v>Billing Disputes</c:v>
                </c:pt>
                <c:pt idx="1">
                  <c:v>Cash Flow Issues</c:v>
                </c:pt>
                <c:pt idx="2">
                  <c:v>Customer Payment Policy</c:v>
                </c:pt>
                <c:pt idx="3">
                  <c:v>Other Disputes</c:v>
                </c:pt>
                <c:pt idx="4">
                  <c:v>Supply Chain/Shipping Issues</c:v>
                </c:pt>
                <c:pt idx="5">
                  <c:v>Unwillingness to Pay</c:v>
                </c:pt>
                <c:pt idx="6">
                  <c:v>Foreign Exchange Rates</c:v>
                </c:pt>
                <c:pt idx="7">
                  <c:v>Other/Tariffs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0.5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Malaysia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1</c:v>
                </c:pt>
                <c:pt idx="1">
                  <c:v>0.27</c:v>
                </c:pt>
                <c:pt idx="2">
                  <c:v>0.18</c:v>
                </c:pt>
                <c:pt idx="3">
                  <c:v>0.18</c:v>
                </c:pt>
                <c:pt idx="4">
                  <c:v>0.17</c:v>
                </c:pt>
                <c:pt idx="5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Letter of Credit</c:v>
                </c:pt>
                <c:pt idx="2">
                  <c:v>Check</c:v>
                </c:pt>
                <c:pt idx="3">
                  <c:v>Credit Card</c:v>
                </c:pt>
                <c:pt idx="4">
                  <c:v>EFT (Buyer Initiated)</c:v>
                </c:pt>
                <c:pt idx="5">
                  <c:v>EFT (Seller initiated)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0.78</c:v>
                </c:pt>
                <c:pt idx="1">
                  <c:v>0.33</c:v>
                </c:pt>
                <c:pt idx="2">
                  <c:v>0.22</c:v>
                </c:pt>
                <c:pt idx="3">
                  <c:v>0.22</c:v>
                </c:pt>
                <c:pt idx="4">
                  <c:v>0.22</c:v>
                </c:pt>
                <c:pt idx="5" formatCode="0%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Mexico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0.92</c:v>
                </c:pt>
                <c:pt idx="1">
                  <c:v>0.24</c:v>
                </c:pt>
                <c:pt idx="2">
                  <c:v>0.2</c:v>
                </c:pt>
                <c:pt idx="3">
                  <c:v>0.16</c:v>
                </c:pt>
                <c:pt idx="4">
                  <c:v>0.16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7-4065-92E7-C3BC2C71E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Egypt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Letter of Credit</c:v>
                </c:pt>
                <c:pt idx="5">
                  <c:v>Cash Against Documents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E-4EC4-B2A3-E7598DDFD4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Malaysia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0.27</c:v>
                </c:pt>
                <c:pt idx="1">
                  <c:v>0.36</c:v>
                </c:pt>
                <c:pt idx="2">
                  <c:v>0.18</c:v>
                </c:pt>
                <c:pt idx="3">
                  <c:v>0.09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Chile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731839858046"/>
          <c:y val="0.1242466110423966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0.22</c:v>
                </c:pt>
                <c:pt idx="1">
                  <c:v>0.45</c:v>
                </c:pt>
                <c:pt idx="2">
                  <c:v>0.22</c:v>
                </c:pt>
                <c:pt idx="3">
                  <c:v>0.11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Mexico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0.08</c:v>
                </c:pt>
                <c:pt idx="1">
                  <c:v>0.4</c:v>
                </c:pt>
                <c:pt idx="2">
                  <c:v>0.32</c:v>
                </c:pt>
                <c:pt idx="3">
                  <c:v>0.12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Egypt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Malaysia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Staying the Same</c:v>
                </c:pt>
                <c:pt idx="1">
                  <c:v>Not Experiencing Payment Delays</c:v>
                </c:pt>
                <c:pt idx="2">
                  <c:v>Increasing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Chile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0.56999999999999995</c:v>
                </c:pt>
                <c:pt idx="1">
                  <c:v>0.28999999999999998</c:v>
                </c:pt>
                <c:pt idx="2">
                  <c:v>0.14000000000000001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Mexico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0.65</c:v>
                </c:pt>
                <c:pt idx="1">
                  <c:v>0.26</c:v>
                </c:pt>
                <c:pt idx="2">
                  <c:v>0.04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Egypt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Increasing</c:v>
                </c:pt>
                <c:pt idx="1">
                  <c:v>Decreasing</c:v>
                </c:pt>
                <c:pt idx="2">
                  <c:v>Staying the same</c:v>
                </c:pt>
                <c:pt idx="3">
                  <c:v>Not experiencing payment delays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May 2025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Malaysia, Chile, Mexico, Egypt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28881816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72058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2024</a:t>
            </a:r>
          </a:p>
        </p:txBody>
      </p:sp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8F509A55-7042-3662-1E97-0305410A7BA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4592559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9">
            <a:extLst>
              <a:ext uri="{FF2B5EF4-FFF2-40B4-BE49-F238E27FC236}">
                <a16:creationId xmlns:a16="http://schemas.microsoft.com/office/drawing/2014/main" id="{9097F12B-4751-4866-A6C1-DE6A0339268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5393625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57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6"/>
            <a:ext cx="5157504" cy="458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0" i="0" dirty="0">
                <a:solidFill>
                  <a:srgbClr val="262627"/>
                </a:solidFill>
                <a:effectLst/>
                <a:latin typeface="-apple-system"/>
              </a:rPr>
              <a:t>Good customer relationship is important (culture)</a:t>
            </a:r>
          </a:p>
          <a:p>
            <a:r>
              <a:rPr lang="en-US" sz="1500" b="0" i="0" dirty="0">
                <a:solidFill>
                  <a:srgbClr val="262627"/>
                </a:solidFill>
                <a:effectLst/>
                <a:latin typeface="-apple-system"/>
              </a:rPr>
              <a:t>Must understand the payment cycle</a:t>
            </a: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sz="2200" b="1" dirty="0"/>
              <a:t>Egypt</a:t>
            </a:r>
          </a:p>
          <a:p>
            <a:r>
              <a:rPr lang="en-US" sz="1500" b="0" i="0" dirty="0">
                <a:solidFill>
                  <a:srgbClr val="262627"/>
                </a:solidFill>
                <a:effectLst/>
                <a:latin typeface="-apple-system"/>
              </a:rPr>
              <a:t>Ensure you have local data on customers. Egypt is not required to share as much insight as other countries. </a:t>
            </a:r>
          </a:p>
          <a:p>
            <a:r>
              <a:rPr lang="en-US" sz="1500" dirty="0">
                <a:solidFill>
                  <a:srgbClr val="262627"/>
                </a:solidFill>
                <a:latin typeface="-apple-system"/>
              </a:rPr>
              <a:t>Tariffs and supply chain issues have had an effect</a:t>
            </a:r>
            <a:endParaRPr lang="en-US" sz="1500" b="0" i="0" dirty="0">
              <a:solidFill>
                <a:srgbClr val="262627"/>
              </a:solidFill>
              <a:effectLst/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Chile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Malaysia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121920" y="1561208"/>
            <a:ext cx="5243133" cy="328946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262627"/>
                </a:solidFill>
                <a:latin typeface="-apple-system"/>
              </a:rPr>
              <a:t>The Know Your Customer process is essential in Malaysia. Must do your diligence to find UBO (Ultimate Business Owner)</a:t>
            </a:r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r>
              <a:rPr lang="en-US" dirty="0">
                <a:latin typeface="-apple-system"/>
              </a:rPr>
              <a:t>Don’t rely on trade name</a:t>
            </a: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800" b="1" dirty="0"/>
              <a:t>Mexico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Deductions &amp; disputes have increased due to changes in tariffs and fees. 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Many customers are negotiating terms due to increased tariffs</a:t>
            </a:r>
          </a:p>
          <a:p>
            <a:r>
              <a:rPr lang="en-US" dirty="0">
                <a:solidFill>
                  <a:srgbClr val="262627"/>
                </a:solidFill>
                <a:latin typeface="-apple-system"/>
              </a:rPr>
              <a:t>Important to have relationship with C-Suite and/or owners</a:t>
            </a:r>
          </a:p>
          <a:p>
            <a:r>
              <a:rPr lang="en-US" dirty="0">
                <a:solidFill>
                  <a:srgbClr val="262627"/>
                </a:solidFill>
                <a:latin typeface="-apple-system"/>
              </a:rPr>
              <a:t>Having in country presence (sales) helps with communication</a:t>
            </a: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7576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</a:t>
            </a:r>
          </a:p>
          <a:p>
            <a:r>
              <a:rPr lang="en-US" dirty="0"/>
              <a:t>Consistent communication with your key customers is essential 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</a:rPr>
              <a:t>With continued </a:t>
            </a:r>
            <a:r>
              <a:rPr lang="en-US" dirty="0">
                <a:solidFill>
                  <a:srgbClr val="262627"/>
                </a:solidFill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</a:rPr>
              <a:t>lobal </a:t>
            </a:r>
            <a:r>
              <a:rPr lang="en-US" dirty="0">
                <a:solidFill>
                  <a:srgbClr val="262627"/>
                </a:solidFill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</a:rPr>
              <a:t>nflation, tariff war in Mexico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324616005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4127599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580792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9410117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9659106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Malaysia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32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Chile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10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Mexico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14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Egypt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5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4066799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695997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618099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170415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39563583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2964538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729713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5578564"/>
              </p:ext>
            </p:extLst>
          </p:nvPr>
        </p:nvGraphicFramePr>
        <p:xfrm>
          <a:off x="6096000" y="1422400"/>
          <a:ext cx="5711825" cy="4159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2511</TotalTime>
  <Words>576</Words>
  <Application>Microsoft Office PowerPoint</Application>
  <PresentationFormat>Widescreen</PresentationFormat>
  <Paragraphs>109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Rocky Thomas</cp:lastModifiedBy>
  <cp:revision>395</cp:revision>
  <dcterms:created xsi:type="dcterms:W3CDTF">2022-06-10T13:49:05Z</dcterms:created>
  <dcterms:modified xsi:type="dcterms:W3CDTF">2025-06-12T21:37:37Z</dcterms:modified>
</cp:coreProperties>
</file>