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2" r:id="rId6"/>
    <p:sldId id="265" r:id="rId7"/>
    <p:sldId id="266" r:id="rId8"/>
    <p:sldId id="264" r:id="rId9"/>
    <p:sldId id="269" r:id="rId10"/>
    <p:sldId id="272" r:id="rId11"/>
    <p:sldId id="276" r:id="rId12"/>
    <p:sldId id="277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7251"/>
  </p:normalViewPr>
  <p:slideViewPr>
    <p:cSldViewPr snapToGrid="0" snapToObjects="1">
      <p:cViewPr varScale="1">
        <p:scale>
          <a:sx n="106" d="100"/>
          <a:sy n="106" d="100"/>
        </p:scale>
        <p:origin x="70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Pakistan</c:v>
                </c:pt>
                <c:pt idx="1">
                  <c:v>Argentina</c:v>
                </c:pt>
                <c:pt idx="2">
                  <c:v>India</c:v>
                </c:pt>
                <c:pt idx="3">
                  <c:v>United Kingdom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0.14000000000000001</c:v>
                </c:pt>
                <c:pt idx="3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0-4E04-B011-D1073A2552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Exisiting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Pakistan</c:v>
                </c:pt>
                <c:pt idx="1">
                  <c:v>Argentina</c:v>
                </c:pt>
                <c:pt idx="2">
                  <c:v>India</c:v>
                </c:pt>
                <c:pt idx="3">
                  <c:v>United Kingdom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0.86</c:v>
                </c:pt>
                <c:pt idx="3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0-4E04-B011-D1073A2552B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85455807"/>
        <c:axId val="84141375"/>
      </c:barChart>
      <c:catAx>
        <c:axId val="854558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41375"/>
        <c:crosses val="autoZero"/>
        <c:auto val="1"/>
        <c:lblAlgn val="ctr"/>
        <c:lblOffset val="100"/>
        <c:noMultiLvlLbl val="0"/>
      </c:catAx>
      <c:valAx>
        <c:axId val="84141375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5580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Pakistan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1113581680174044"/>
          <c:y val="0.16259757343603279"/>
          <c:w val="0.58886418319825951"/>
          <c:h val="0.837402426563967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Customer Payment Policy*</c:v>
                </c:pt>
                <c:pt idx="1">
                  <c:v>Billing Disputes</c:v>
                </c:pt>
                <c:pt idx="2">
                  <c:v>Cash Flow Issues</c:v>
                </c:pt>
                <c:pt idx="3">
                  <c:v>Inability to Pay</c:v>
                </c:pt>
                <c:pt idx="4">
                  <c:v>Other Disputes</c:v>
                </c:pt>
                <c:pt idx="5">
                  <c:v>Central Bank Issues</c:v>
                </c:pt>
                <c:pt idx="6">
                  <c:v>Cultural Norms/Customs</c:v>
                </c:pt>
                <c:pt idx="7">
                  <c:v>Foreign Exchange Rates</c:v>
                </c:pt>
                <c:pt idx="8">
                  <c:v>Supply Chain/Shipping Issues</c:v>
                </c:pt>
                <c:pt idx="9">
                  <c:v>Unwillingness to Pay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0.5</c:v>
                </c:pt>
                <c:pt idx="1">
                  <c:v>0.5</c:v>
                </c:pt>
                <c:pt idx="2">
                  <c:v>1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8-514A-B070-9C7878758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7082928"/>
        <c:axId val="337082272"/>
      </c:barChart>
      <c:valAx>
        <c:axId val="337082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37082928"/>
        <c:crosses val="autoZero"/>
        <c:crossBetween val="between"/>
      </c:valAx>
      <c:catAx>
        <c:axId val="337082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82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Argentina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7554273039813685"/>
          <c:y val="8.6295862869017664E-2"/>
          <c:w val="0.60417557946101796"/>
          <c:h val="0.882793863879299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two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Customer Payment Policy*</c:v>
                </c:pt>
                <c:pt idx="1">
                  <c:v>Supply Chain/Shipping Issues</c:v>
                </c:pt>
                <c:pt idx="2">
                  <c:v>Billing Disputes</c:v>
                </c:pt>
                <c:pt idx="3">
                  <c:v>Cash Flow Issues</c:v>
                </c:pt>
                <c:pt idx="4">
                  <c:v>Other Disputes</c:v>
                </c:pt>
                <c:pt idx="5">
                  <c:v>Central Bank Issues</c:v>
                </c:pt>
                <c:pt idx="6">
                  <c:v>Cultural Norms &amp; Customs</c:v>
                </c:pt>
                <c:pt idx="7">
                  <c:v>Inability to Pay</c:v>
                </c:pt>
                <c:pt idx="8">
                  <c:v>Unwillingness to Pay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0.43</c:v>
                </c:pt>
                <c:pt idx="1">
                  <c:v>0.14000000000000001</c:v>
                </c:pt>
                <c:pt idx="2">
                  <c:v>0.56999999999999995</c:v>
                </c:pt>
                <c:pt idx="3">
                  <c:v>0.28999999999999998</c:v>
                </c:pt>
                <c:pt idx="4" formatCode="0.00%">
                  <c:v>0.28000000000000003</c:v>
                </c:pt>
                <c:pt idx="5" formatCode="0.00%">
                  <c:v>0.14000000000000001</c:v>
                </c:pt>
                <c:pt idx="6">
                  <c:v>0.43</c:v>
                </c:pt>
                <c:pt idx="7" formatCode="0.00%">
                  <c:v>0.14000000000000001</c:v>
                </c:pt>
                <c:pt idx="8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3-2A4A-9115-A9D722E52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21440272"/>
        <c:axId val="421435352"/>
      </c:barChart>
      <c:valAx>
        <c:axId val="4214353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421440272"/>
        <c:crosses val="autoZero"/>
        <c:crossBetween val="between"/>
      </c:valAx>
      <c:catAx>
        <c:axId val="421440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435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India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Billing Disputes</c:v>
                </c:pt>
                <c:pt idx="1">
                  <c:v>Customer Payment Policy*</c:v>
                </c:pt>
                <c:pt idx="2">
                  <c:v>Cash Flow Issues</c:v>
                </c:pt>
                <c:pt idx="3">
                  <c:v>Cultural Norms/Customs</c:v>
                </c:pt>
                <c:pt idx="4">
                  <c:v>Other Disputes</c:v>
                </c:pt>
                <c:pt idx="5">
                  <c:v>Supply Chain/Shipping Issues</c:v>
                </c:pt>
                <c:pt idx="6">
                  <c:v>Foreign Exchange Rates</c:v>
                </c:pt>
                <c:pt idx="7">
                  <c:v>Central Bank Issues</c:v>
                </c:pt>
                <c:pt idx="8">
                  <c:v>Government Approval</c:v>
                </c:pt>
                <c:pt idx="9">
                  <c:v>Inability to Pay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0.67</c:v>
                </c:pt>
                <c:pt idx="1">
                  <c:v>0.67</c:v>
                </c:pt>
                <c:pt idx="2">
                  <c:v>0.33</c:v>
                </c:pt>
                <c:pt idx="3">
                  <c:v>0.33</c:v>
                </c:pt>
                <c:pt idx="4">
                  <c:v>0.22</c:v>
                </c:pt>
                <c:pt idx="5">
                  <c:v>0.33</c:v>
                </c:pt>
                <c:pt idx="6">
                  <c:v>0.11</c:v>
                </c:pt>
                <c:pt idx="7">
                  <c:v>0.22</c:v>
                </c:pt>
                <c:pt idx="8">
                  <c:v>0.22</c:v>
                </c:pt>
                <c:pt idx="9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D9-B74C-87C7-42B2F4745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1389936"/>
        <c:axId val="501387312"/>
      </c:barChart>
      <c:valAx>
        <c:axId val="50138731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1389936"/>
        <c:crosses val="autoZero"/>
        <c:crossBetween val="between"/>
      </c:valAx>
      <c:catAx>
        <c:axId val="501389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3873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United Kingdom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4181701995421776"/>
          <c:y val="9.9864800997357075E-2"/>
          <c:w val="0.63372494780564881"/>
          <c:h val="0.866551805209584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0"/>
                <c:pt idx="0">
                  <c:v>Billing Disputes</c:v>
                </c:pt>
                <c:pt idx="1">
                  <c:v>Cash Flow Issues</c:v>
                </c:pt>
                <c:pt idx="2">
                  <c:v>Customer Payment Policy</c:v>
                </c:pt>
                <c:pt idx="3">
                  <c:v>Other Disputes</c:v>
                </c:pt>
                <c:pt idx="4">
                  <c:v>Supply Chain/Shipping Issues</c:v>
                </c:pt>
                <c:pt idx="5">
                  <c:v>Unwillingness to Pay</c:v>
                </c:pt>
                <c:pt idx="6">
                  <c:v>Foreign Exchange Rates</c:v>
                </c:pt>
                <c:pt idx="7">
                  <c:v>Inability to pay</c:v>
                </c:pt>
                <c:pt idx="8">
                  <c:v>Central bank issues</c:v>
                </c:pt>
                <c:pt idx="9">
                  <c:v>Cutural norms &amp; customs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0.64</c:v>
                </c:pt>
                <c:pt idx="1">
                  <c:v>0.18</c:v>
                </c:pt>
                <c:pt idx="2">
                  <c:v>0.27</c:v>
                </c:pt>
                <c:pt idx="3">
                  <c:v>0.27</c:v>
                </c:pt>
                <c:pt idx="4">
                  <c:v>0.36</c:v>
                </c:pt>
                <c:pt idx="5">
                  <c:v>0.09</c:v>
                </c:pt>
                <c:pt idx="6">
                  <c:v>0.09</c:v>
                </c:pt>
                <c:pt idx="7">
                  <c:v>0.18</c:v>
                </c:pt>
                <c:pt idx="8">
                  <c:v>0.09</c:v>
                </c:pt>
                <c:pt idx="9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3-2F4C-991F-78055E676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8892872"/>
        <c:axId val="508892216"/>
      </c:barChart>
      <c:valAx>
        <c:axId val="50889221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8892872"/>
        <c:crosses val="autoZero"/>
        <c:crossBetween val="between"/>
      </c:valAx>
      <c:catAx>
        <c:axId val="508892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892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Pakistan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Wire Transfer</c:v>
                </c:pt>
                <c:pt idx="1">
                  <c:v>EFT (Buyer initiated)</c:v>
                </c:pt>
                <c:pt idx="2">
                  <c:v>Check</c:v>
                </c:pt>
                <c:pt idx="3">
                  <c:v>Credit Card</c:v>
                </c:pt>
                <c:pt idx="4">
                  <c:v>EFT (Seller initiated)</c:v>
                </c:pt>
                <c:pt idx="5">
                  <c:v>Letter of Credit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1</c:v>
                </c:pt>
                <c:pt idx="1">
                  <c:v>0.37</c:v>
                </c:pt>
                <c:pt idx="2">
                  <c:v>0.12</c:v>
                </c:pt>
                <c:pt idx="3">
                  <c:v>0</c:v>
                </c:pt>
                <c:pt idx="4">
                  <c:v>0.12</c:v>
                </c:pt>
                <c:pt idx="5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2-3A4E-8935-525F1E8070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Argentina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Wire Transfer</c:v>
                </c:pt>
                <c:pt idx="1">
                  <c:v>Letter of Credit</c:v>
                </c:pt>
                <c:pt idx="2">
                  <c:v>Check</c:v>
                </c:pt>
                <c:pt idx="3">
                  <c:v>Credit Card</c:v>
                </c:pt>
                <c:pt idx="4">
                  <c:v>EFT (Buyer Initiated)</c:v>
                </c:pt>
                <c:pt idx="5">
                  <c:v>EFT (Seller initiated)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1</c:v>
                </c:pt>
                <c:pt idx="1">
                  <c:v>0.25</c:v>
                </c:pt>
                <c:pt idx="2">
                  <c:v>0.25</c:v>
                </c:pt>
                <c:pt idx="3">
                  <c:v>0.37</c:v>
                </c:pt>
                <c:pt idx="4">
                  <c:v>0.5</c:v>
                </c:pt>
                <c:pt idx="5" formatCode="0%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8F-1740-9C87-37470C4D93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India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Wire Transfer</c:v>
                </c:pt>
                <c:pt idx="1">
                  <c:v>EFT (Buyer initiated)</c:v>
                </c:pt>
                <c:pt idx="2">
                  <c:v>Check</c:v>
                </c:pt>
                <c:pt idx="3">
                  <c:v>Credit Card</c:v>
                </c:pt>
                <c:pt idx="4">
                  <c:v>EFT (Seller initiated)</c:v>
                </c:pt>
                <c:pt idx="5">
                  <c:v>Letter of Credit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0.86</c:v>
                </c:pt>
                <c:pt idx="1">
                  <c:v>0.36</c:v>
                </c:pt>
                <c:pt idx="2">
                  <c:v>0.14000000000000001</c:v>
                </c:pt>
                <c:pt idx="3">
                  <c:v>0.14000000000000001</c:v>
                </c:pt>
                <c:pt idx="4">
                  <c:v>0.14000000000000001</c:v>
                </c:pt>
                <c:pt idx="5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E7-4065-92E7-C3BC2C71E8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United Kingdom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Wire Transfer</c:v>
                </c:pt>
                <c:pt idx="1">
                  <c:v>EFT (Buyer initiated)</c:v>
                </c:pt>
                <c:pt idx="2">
                  <c:v>Check</c:v>
                </c:pt>
                <c:pt idx="3">
                  <c:v>Credit Card</c:v>
                </c:pt>
                <c:pt idx="4">
                  <c:v>Letter of Credit</c:v>
                </c:pt>
                <c:pt idx="5">
                  <c:v>Cash Against Documents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1</c:v>
                </c:pt>
                <c:pt idx="1">
                  <c:v>0.28999999999999998</c:v>
                </c:pt>
                <c:pt idx="2">
                  <c:v>0.14000000000000001</c:v>
                </c:pt>
                <c:pt idx="3">
                  <c:v>0.28999999999999998</c:v>
                </c:pt>
                <c:pt idx="4">
                  <c:v>0.21</c:v>
                </c:pt>
                <c:pt idx="5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E-4EC4-B2A3-E7598DDFD4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Pakistan </a:t>
            </a:r>
          </a:p>
        </c:rich>
      </c:tx>
      <c:layout>
        <c:manualLayout>
          <c:xMode val="edge"/>
          <c:yMode val="edge"/>
          <c:x val="0.4025886325267303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0.75</c:v>
                </c:pt>
                <c:pt idx="1">
                  <c:v>0.13</c:v>
                </c:pt>
                <c:pt idx="2">
                  <c:v>0.12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47-584A-9871-127F966B17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Argentina</a:t>
            </a:r>
          </a:p>
        </c:rich>
      </c:tx>
      <c:layout>
        <c:manualLayout>
          <c:xMode val="edge"/>
          <c:yMode val="edge"/>
          <c:x val="0.40920554508151269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1731839858046"/>
          <c:y val="0.12424661104239662"/>
          <c:w val="0.85379864700011088"/>
          <c:h val="0.67263563529194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0.12</c:v>
                </c:pt>
                <c:pt idx="1">
                  <c:v>0.62</c:v>
                </c:pt>
                <c:pt idx="2">
                  <c:v>0.12</c:v>
                </c:pt>
                <c:pt idx="3">
                  <c:v>0</c:v>
                </c:pt>
                <c:pt idx="4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D8-5B45-B7BB-DE3A0AAA7B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India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0.36</c:v>
                </c:pt>
                <c:pt idx="1">
                  <c:v>0.28999999999999998</c:v>
                </c:pt>
                <c:pt idx="2">
                  <c:v>0.28999999999999998</c:v>
                </c:pt>
                <c:pt idx="3">
                  <c:v>7.0000000000000007E-2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66-F84B-B425-A92A56930D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United Kingdom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0.14000000000000001</c:v>
                </c:pt>
                <c:pt idx="1">
                  <c:v>0.36</c:v>
                </c:pt>
                <c:pt idx="2">
                  <c:v>0.43</c:v>
                </c:pt>
                <c:pt idx="3">
                  <c:v>7.0000000000000007E-2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C3-AB4B-9217-8EE3CC633F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Pakistan </a:t>
            </a:r>
          </a:p>
        </c:rich>
      </c:tx>
      <c:layout>
        <c:manualLayout>
          <c:xMode val="edge"/>
          <c:yMode val="edge"/>
          <c:x val="0.49262802476083284"/>
          <c:y val="2.9186424957105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Staying the Same</c:v>
                </c:pt>
                <c:pt idx="1">
                  <c:v>Not Experiencing Payment Delays</c:v>
                </c:pt>
                <c:pt idx="2">
                  <c:v>Increasing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0.5</c:v>
                </c:pt>
                <c:pt idx="1">
                  <c:v>0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28-8C48-8A71-F98822962D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Argentina</a:t>
            </a:r>
          </a:p>
        </c:rich>
      </c:tx>
      <c:layout>
        <c:manualLayout>
          <c:xMode val="edge"/>
          <c:yMode val="edge"/>
          <c:x val="0.454585959853609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Increasing</c:v>
                </c:pt>
                <c:pt idx="2">
                  <c:v>Not experiencing payment delays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0.86</c:v>
                </c:pt>
                <c:pt idx="1">
                  <c:v>0.14000000000000001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46-1A45-8346-3BB3057831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India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Increasing</c:v>
                </c:pt>
                <c:pt idx="2">
                  <c:v>Not Experiencing Payment Delays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0.78</c:v>
                </c:pt>
                <c:pt idx="1">
                  <c:v>0.22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5D-D54D-B148-EAC9E1EEC0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United Kingdom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Increasing</c:v>
                </c:pt>
                <c:pt idx="1">
                  <c:v>Decreasing</c:v>
                </c:pt>
                <c:pt idx="2">
                  <c:v>Staying the same</c:v>
                </c:pt>
                <c:pt idx="3">
                  <c:v>Not experiencing payment delays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0.08</c:v>
                </c:pt>
                <c:pt idx="1">
                  <c:v>0.08</c:v>
                </c:pt>
                <c:pt idx="2">
                  <c:v>0.75</c:v>
                </c:pt>
                <c:pt idx="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BC-4840-9576-6708552275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6EEA5-5B1B-0B4F-B1DC-7CBA11E3F32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9DFD-A6EE-864A-B4D6-CF126138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1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D29DFD-A6EE-864A-B4D6-CF12613827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01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7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00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31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9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50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61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80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95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18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11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60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1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6BD7A-FF92-A694-DA6B-594B7359E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687" y="1222743"/>
            <a:ext cx="11429999" cy="1807535"/>
          </a:xfrm>
        </p:spPr>
        <p:txBody>
          <a:bodyPr anchor="t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97C08-DE51-D206-85F2-1CA125426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87" y="223284"/>
            <a:ext cx="11429999" cy="899079"/>
          </a:xfrm>
        </p:spPr>
        <p:txBody>
          <a:bodyPr anchor="b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D23DE-0621-D5A5-AB03-C9B5B9DC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2E14-C983-A745-BB70-16F5A21EB3C0}" type="datetime1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B8192-3EC3-BC92-52C0-55B836629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AB22F-73AA-2E0E-9AC3-E952350F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5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27CC7-8F6E-56DF-67FF-61F574D27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0B295-CD36-BAAC-4193-48713C5A2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7" y="1827405"/>
            <a:ext cx="11430000" cy="40160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3BC69-3434-89AD-7882-8EC05EAD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311C-E9B9-644D-A465-4ABFBEFDEB26}" type="datetime1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FEA68-C13F-FB02-45CD-50866DB1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5B547-6878-7841-F91C-4E4A7A3F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9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74A60-F501-7DE0-21DD-91D78E10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C049-9DD4-68A8-114F-0889FC809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687" y="1421923"/>
            <a:ext cx="5642113" cy="4351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B945F-821C-1F1C-3DBA-B42B2C7B7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21923"/>
            <a:ext cx="5635486" cy="4351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5806C-05B2-4EE3-5739-7007CEAF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CACF-EF96-6D4D-9E44-014E3D6E7BA7}" type="datetime1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84448-744E-65D0-1E9B-FD90799E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35993-4401-2480-6E48-9CE256A6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4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29999" cy="75828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8" y="1228317"/>
            <a:ext cx="56198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8" y="2052229"/>
            <a:ext cx="56198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9B55C1-0744-F3A1-5786-962C12FB7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28317"/>
            <a:ext cx="56421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5372A0-244D-86EC-01EF-972C7ECA3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2229"/>
            <a:ext cx="5635486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6351-E01E-1149-AF6F-D5214DCB0FEB}" type="datetime1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3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ub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29999" cy="7582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228317"/>
            <a:ext cx="11436626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7" y="2052228"/>
            <a:ext cx="11436625" cy="4008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D543-CAFC-E044-BD7E-1E2ED1FD3676}" type="datetime1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0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4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8162-00C4-D346-B2B0-39338463B92F}" type="datetime1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hart Placeholder 6">
            <a:extLst>
              <a:ext uri="{FF2B5EF4-FFF2-40B4-BE49-F238E27FC236}">
                <a16:creationId xmlns:a16="http://schemas.microsoft.com/office/drawing/2014/main" id="{EE2FB525-CCF5-6F43-91B5-FA0294643A7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0" y="1596590"/>
            <a:ext cx="3212893" cy="3654679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B82DB5A4-09DD-FC98-A1CA-6C226D468A82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2983043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8" name="Chart Placeholder 6">
            <a:extLst>
              <a:ext uri="{FF2B5EF4-FFF2-40B4-BE49-F238E27FC236}">
                <a16:creationId xmlns:a16="http://schemas.microsoft.com/office/drawing/2014/main" id="{D9BC029F-707D-BC9D-7321-5AF634DC7A6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951095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6">
            <a:extLst>
              <a:ext uri="{FF2B5EF4-FFF2-40B4-BE49-F238E27FC236}">
                <a16:creationId xmlns:a16="http://schemas.microsoft.com/office/drawing/2014/main" id="{4A30370F-BAF5-8FE4-BB59-C868CC3BD826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8979108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3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CE2-505E-9E4E-818F-BB37C262AF5A}" type="datetime1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E7747-4B2E-33A2-9D80-5523EF57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F22-EA3E-6446-8A41-56A150DC35BA}" type="datetime1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891F44-3AFC-C7A3-0B49-77F64E19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988BC-DEE3-FC7A-94B5-6ACCDA0F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7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8A880F-EA7C-B47F-1D8D-ACAB701A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EA1D0-2D97-1EF9-2D93-0DAEB5083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375954"/>
            <a:ext cx="11430000" cy="4801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DD061-6069-CC9B-45B9-0557BF4D9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0343" y="6356350"/>
            <a:ext cx="2463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8E68D-1C38-ED44-B68A-0344CF90761A}" type="datetime1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8DFCE-2BDB-A84E-C43C-BF1E27941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7687" y="6356350"/>
            <a:ext cx="7775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3F7CD-321E-85DA-D8AB-03D3BE1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2677" y="6356350"/>
            <a:ext cx="815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E109-9B48-2D40-9564-B40C34464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74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0" r:id="rId5"/>
    <p:sldLayoutId id="2147483661" r:id="rId6"/>
    <p:sldLayoutId id="2147483654" r:id="rId7"/>
    <p:sldLayoutId id="2147483655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45DE5A-F4AE-25DD-A23D-494C1950A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FCIB Credit &amp; Collections Survey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9A547-96D7-B163-A502-9A54969341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June 2025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F870817-AD00-D8E0-5AC2-A54968181390}"/>
              </a:ext>
            </a:extLst>
          </p:cNvPr>
          <p:cNvSpPr txBox="1">
            <a:spLocks/>
          </p:cNvSpPr>
          <p:nvPr/>
        </p:nvSpPr>
        <p:spPr>
          <a:xfrm>
            <a:off x="384314" y="2580739"/>
            <a:ext cx="10800153" cy="8482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/>
              <a:t>Pakistan, Argentina, India, United Kingdom</a:t>
            </a:r>
          </a:p>
        </p:txBody>
      </p:sp>
    </p:spTree>
    <p:extLst>
      <p:ext uri="{BB962C8B-B14F-4D97-AF65-F5344CB8AC3E}">
        <p14:creationId xmlns:p14="http://schemas.microsoft.com/office/powerpoint/2010/main" val="147040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5D800B7-46FA-D1DF-F3CB-43FA6E72E1B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81897048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9">
            <a:extLst>
              <a:ext uri="{FF2B5EF4-FFF2-40B4-BE49-F238E27FC236}">
                <a16:creationId xmlns:a16="http://schemas.microsoft.com/office/drawing/2014/main" id="{1FF64085-C8D8-DD20-D866-CA1F3165C28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96496503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9C49F-2DD6-6542-725E-1CD8251F6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June 2025</a:t>
            </a:r>
          </a:p>
        </p:txBody>
      </p:sp>
    </p:spTree>
    <p:extLst>
      <p:ext uri="{BB962C8B-B14F-4D97-AF65-F5344CB8AC3E}">
        <p14:creationId xmlns:p14="http://schemas.microsoft.com/office/powerpoint/2010/main" val="1730984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5F46CB-20DA-7748-BDDE-018D751A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June 2024</a:t>
            </a:r>
          </a:p>
        </p:txBody>
      </p:sp>
      <p:graphicFrame>
        <p:nvGraphicFramePr>
          <p:cNvPr id="11" name="Content Placeholder 9">
            <a:extLst>
              <a:ext uri="{FF2B5EF4-FFF2-40B4-BE49-F238E27FC236}">
                <a16:creationId xmlns:a16="http://schemas.microsoft.com/office/drawing/2014/main" id="{8F509A55-7042-3662-1E97-0305410A7BA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77666644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9">
            <a:extLst>
              <a:ext uri="{FF2B5EF4-FFF2-40B4-BE49-F238E27FC236}">
                <a16:creationId xmlns:a16="http://schemas.microsoft.com/office/drawing/2014/main" id="{9097F12B-4751-4866-A6C1-DE6A0339268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17563711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9575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C6661-1E4D-82AD-BD85-A84D37012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June 2024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DBF5B88C-FC1E-D095-8DD5-403F27AF2B82}"/>
              </a:ext>
            </a:extLst>
          </p:cNvPr>
          <p:cNvSpPr txBox="1">
            <a:spLocks/>
          </p:cNvSpPr>
          <p:nvPr/>
        </p:nvSpPr>
        <p:spPr>
          <a:xfrm>
            <a:off x="6324600" y="2204629"/>
            <a:ext cx="5635486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716510E1-9ECC-8671-5876-FC4EC7996721}"/>
              </a:ext>
            </a:extLst>
          </p:cNvPr>
          <p:cNvSpPr txBox="1">
            <a:spLocks/>
          </p:cNvSpPr>
          <p:nvPr/>
        </p:nvSpPr>
        <p:spPr>
          <a:xfrm>
            <a:off x="5952699" y="4412014"/>
            <a:ext cx="5157504" cy="2790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latin typeface="-apple-system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07F895DB-F316-4944-8376-5FA45375E813}"/>
              </a:ext>
            </a:extLst>
          </p:cNvPr>
          <p:cNvSpPr txBox="1">
            <a:spLocks/>
          </p:cNvSpPr>
          <p:nvPr/>
        </p:nvSpPr>
        <p:spPr>
          <a:xfrm>
            <a:off x="6095278" y="1744056"/>
            <a:ext cx="5157504" cy="4582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Know your customer very well, Cash In Advance when possible, Many insurance companies do not cover this country.</a:t>
            </a:r>
            <a:r>
              <a:rPr lang="en-US" sz="1500" b="0" i="0" dirty="0">
                <a:solidFill>
                  <a:srgbClr val="262627"/>
                </a:solidFill>
                <a:effectLst/>
                <a:latin typeface="-apple-system"/>
              </a:rPr>
              <a:t>)</a:t>
            </a:r>
          </a:p>
          <a:p>
            <a:pPr marL="0" indent="0">
              <a:buNone/>
            </a:pPr>
            <a:endParaRPr lang="en-US" sz="2200" b="1" dirty="0"/>
          </a:p>
          <a:p>
            <a:pPr marL="0" indent="0">
              <a:buNone/>
            </a:pPr>
            <a:r>
              <a:rPr lang="en-US" sz="2200" b="1" dirty="0"/>
              <a:t>United Kingdom</a:t>
            </a:r>
          </a:p>
          <a:p>
            <a:r>
              <a:rPr lang="en-US" dirty="0"/>
              <a:t>Establish good rapport with customer. Letter of credit if extending larger line of credit.</a:t>
            </a:r>
            <a:r>
              <a:rPr lang="en-US" sz="1500" b="0" i="0" dirty="0">
                <a:solidFill>
                  <a:srgbClr val="262627"/>
                </a:solidFill>
                <a:effectLst/>
                <a:latin typeface="-apple-system"/>
              </a:rPr>
              <a:t>. </a:t>
            </a:r>
          </a:p>
          <a:p>
            <a:r>
              <a:rPr lang="en-US" dirty="0"/>
              <a:t>Do your Due Diligence on your customer (5 C's of Credit need to be fully vetted) and look for any news or reviews of the customer.</a:t>
            </a:r>
            <a:endParaRPr lang="en-US" sz="1500" b="0" i="0" dirty="0">
              <a:solidFill>
                <a:srgbClr val="262627"/>
              </a:solidFill>
              <a:effectLst/>
              <a:latin typeface="-apple-system"/>
            </a:endParaRP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B05F5E2-F0F1-FB03-F826-8B0D69032820}"/>
              </a:ext>
            </a:extLst>
          </p:cNvPr>
          <p:cNvSpPr txBox="1">
            <a:spLocks/>
          </p:cNvSpPr>
          <p:nvPr/>
        </p:nvSpPr>
        <p:spPr>
          <a:xfrm>
            <a:off x="5852974" y="1189800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Argentina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DC6079D3-AB5F-B67F-2D0A-4AD4987DCCBD}"/>
              </a:ext>
            </a:extLst>
          </p:cNvPr>
          <p:cNvSpPr txBox="1">
            <a:spLocks/>
          </p:cNvSpPr>
          <p:nvPr/>
        </p:nvSpPr>
        <p:spPr>
          <a:xfrm>
            <a:off x="5805592" y="1569676"/>
            <a:ext cx="5157504" cy="2406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262627"/>
              </a:solidFill>
              <a:latin typeface="-apple-system"/>
            </a:endParaRP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54794353-8338-080E-EF85-53E746068641}"/>
              </a:ext>
            </a:extLst>
          </p:cNvPr>
          <p:cNvSpPr txBox="1">
            <a:spLocks/>
          </p:cNvSpPr>
          <p:nvPr/>
        </p:nvSpPr>
        <p:spPr>
          <a:xfrm>
            <a:off x="310587" y="1219439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Pakistan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5C037764-A628-150C-A234-A55E46DDFA75}"/>
              </a:ext>
            </a:extLst>
          </p:cNvPr>
          <p:cNvSpPr txBox="1">
            <a:spLocks/>
          </p:cNvSpPr>
          <p:nvPr/>
        </p:nvSpPr>
        <p:spPr>
          <a:xfrm>
            <a:off x="121920" y="1561208"/>
            <a:ext cx="5243133" cy="32894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Use a letter of credit where possible. </a:t>
            </a:r>
          </a:p>
          <a:p>
            <a:r>
              <a:rPr lang="en-US" dirty="0"/>
              <a:t>Recommend Cash in Advance, Not covered by several insurance companies, Payments tend to be very slow.</a:t>
            </a:r>
            <a:endParaRPr lang="en-US" dirty="0"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r>
              <a:rPr lang="en-US" sz="2800" b="1" dirty="0"/>
              <a:t>India</a:t>
            </a:r>
          </a:p>
          <a:p>
            <a:r>
              <a:rPr lang="en-US" dirty="0"/>
              <a:t>Make sure all t's are crossed and i's are dotted on your contracts &amp; that the customer fully understands to avoid future disputes</a:t>
            </a:r>
            <a:endParaRPr lang="en-US" b="0" i="0" dirty="0">
              <a:solidFill>
                <a:srgbClr val="262627"/>
              </a:solidFill>
              <a:effectLst/>
              <a:latin typeface="-apple-system"/>
            </a:endParaRPr>
          </a:p>
          <a:p>
            <a:r>
              <a:rPr lang="en-US" dirty="0"/>
              <a:t>Very slow pay, cash in advance when possible.</a:t>
            </a:r>
          </a:p>
          <a:p>
            <a:r>
              <a:rPr lang="en-US" dirty="0"/>
              <a:t>We secure the credit line with a letter of credit. Keep credit limit relatively small.</a:t>
            </a:r>
            <a:endParaRPr lang="en-US" dirty="0">
              <a:solidFill>
                <a:srgbClr val="262627"/>
              </a:solidFill>
              <a:latin typeface="-apple-system"/>
            </a:endParaRPr>
          </a:p>
          <a:p>
            <a:endParaRPr lang="en-US" b="0" i="0" dirty="0">
              <a:solidFill>
                <a:srgbClr val="262627"/>
              </a:solidFill>
              <a:effectLst/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2800" dirty="0">
              <a:solidFill>
                <a:srgbClr val="262627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975762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335ABAEA-0B22-859A-5350-5092A975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F329CC-F15B-22F0-3E89-20AAE3338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123406"/>
            <a:ext cx="11436626" cy="823912"/>
          </a:xfrm>
        </p:spPr>
        <p:txBody>
          <a:bodyPr>
            <a:normAutofit/>
          </a:bodyPr>
          <a:lstStyle/>
          <a:p>
            <a:r>
              <a:rPr lang="en-US" sz="3600" dirty="0"/>
              <a:t>Non-country-specific Advice from the survey.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211BAD8-6C12-C941-F37F-764C4C7F91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Know your real customer, not the Trade/Banner name but the True Legal Entity (5 C's of Credit).</a:t>
            </a:r>
          </a:p>
          <a:p>
            <a:r>
              <a:rPr lang="en-US" dirty="0"/>
              <a:t>Start early building a relationship with your customer, and include your salesperson </a:t>
            </a:r>
          </a:p>
          <a:p>
            <a:r>
              <a:rPr lang="en-US" dirty="0"/>
              <a:t>Consistent communication with your key customers is essential </a:t>
            </a:r>
          </a:p>
          <a:p>
            <a:r>
              <a:rPr lang="en-US" dirty="0"/>
              <a:t>Follow up with the customer's Procurement Dept and Finance Dept as many times as necessary.</a:t>
            </a:r>
          </a:p>
          <a:p>
            <a:r>
              <a:rPr lang="en-US" dirty="0"/>
              <a:t>Obtain updated credit information Look for owner and addresses verification, as changes are often not communicated by the customer. Know all you can about the customer. Pull a credit report for payment history and legal status and name verification.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</a:rPr>
              <a:t>With continued </a:t>
            </a:r>
            <a:r>
              <a:rPr lang="en-US" dirty="0">
                <a:solidFill>
                  <a:srgbClr val="262627"/>
                </a:solidFill>
              </a:rPr>
              <a:t>g</a:t>
            </a:r>
            <a:r>
              <a:rPr lang="en-US" b="0" i="0" dirty="0">
                <a:solidFill>
                  <a:srgbClr val="262627"/>
                </a:solidFill>
                <a:effectLst/>
              </a:rPr>
              <a:t>lobal </a:t>
            </a:r>
            <a:r>
              <a:rPr lang="en-US" dirty="0">
                <a:solidFill>
                  <a:srgbClr val="262627"/>
                </a:solidFill>
              </a:rPr>
              <a:t>i</a:t>
            </a:r>
            <a:r>
              <a:rPr lang="en-US" b="0" i="0" dirty="0">
                <a:solidFill>
                  <a:srgbClr val="262627"/>
                </a:solidFill>
                <a:effectLst/>
              </a:rPr>
              <a:t>nflation, tariff war in India and high interest, you need to know your true legal customer to prevent fraud and keep your A/R secured.</a:t>
            </a:r>
          </a:p>
          <a:p>
            <a:r>
              <a:rPr lang="en-US" dirty="0"/>
              <a:t>It is important to know customer's payment process to avoid misunderstandings or delays due to administrative issues.</a:t>
            </a:r>
          </a:p>
          <a:p>
            <a:r>
              <a:rPr lang="en-US" sz="1800" dirty="0"/>
              <a:t>Obtain financial statements on your customers and backstop sales with credit insurance.</a:t>
            </a:r>
          </a:p>
          <a:p>
            <a:r>
              <a:rPr lang="en-US" dirty="0"/>
              <a:t>E</a:t>
            </a:r>
            <a:r>
              <a:rPr lang="en-US" sz="1800" dirty="0"/>
              <a:t>nsure payment language is on the wire payments received.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C84DC-AD34-70AA-12B3-5C386695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June 2025</a:t>
            </a:r>
          </a:p>
        </p:txBody>
      </p:sp>
    </p:spTree>
    <p:extLst>
      <p:ext uri="{BB962C8B-B14F-4D97-AF65-F5344CB8AC3E}">
        <p14:creationId xmlns:p14="http://schemas.microsoft.com/office/powerpoint/2010/main" val="412692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22DDE-4E72-7160-51AE-C77C72E4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your sales primarily to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</a:t>
            </a:r>
            <a:r>
              <a:rPr lang="en-US" dirty="0"/>
              <a:t> or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existing</a:t>
            </a:r>
            <a:r>
              <a:rPr lang="en-US" dirty="0"/>
              <a:t> customers?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B6993-921B-9B11-1DB3-D0F9B313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June 2025</a:t>
            </a:r>
          </a:p>
        </p:txBody>
      </p:sp>
      <p:graphicFrame>
        <p:nvGraphicFramePr>
          <p:cNvPr id="22" name="Chart Placeholder 21">
            <a:extLst>
              <a:ext uri="{FF2B5EF4-FFF2-40B4-BE49-F238E27FC236}">
                <a16:creationId xmlns:a16="http://schemas.microsoft.com/office/drawing/2014/main" id="{613596DE-5EAF-DB5C-82B9-FFC960F8A877}"/>
              </a:ext>
            </a:extLst>
          </p:cNvPr>
          <p:cNvGraphicFramePr>
            <a:graphicFrameLocks noGrp="1"/>
          </p:cNvGraphicFramePr>
          <p:nvPr>
            <p:ph type="chart" sz="quarter" idx="16"/>
            <p:extLst>
              <p:ext uri="{D42A27DB-BD31-4B8C-83A1-F6EECF244321}">
                <p14:modId xmlns:p14="http://schemas.microsoft.com/office/powerpoint/2010/main" val="2027175872"/>
              </p:ext>
            </p:extLst>
          </p:nvPr>
        </p:nvGraphicFramePr>
        <p:xfrm>
          <a:off x="377824" y="1816100"/>
          <a:ext cx="9451975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199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average, what payment terms are you granting?</a:t>
            </a:r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0DC7F1B9-5F18-5E25-B6F6-1506D4D9C03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42265738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3C1AEC80-47DD-071B-1A73-704A563A3F4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28027589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6AA06-7C96-FD9C-BDD0-4892CAB03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June 2025</a:t>
            </a:r>
          </a:p>
        </p:txBody>
      </p:sp>
    </p:spTree>
    <p:extLst>
      <p:ext uri="{BB962C8B-B14F-4D97-AF65-F5344CB8AC3E}">
        <p14:creationId xmlns:p14="http://schemas.microsoft.com/office/powerpoint/2010/main" val="196807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average, what payment terms are you granting?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23FD931D-BE65-8901-8C5E-0E63EB4F13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45551405"/>
              </p:ext>
            </p:extLst>
          </p:nvPr>
        </p:nvGraphicFramePr>
        <p:xfrm>
          <a:off x="377825" y="1407886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648D0082-BE15-F635-82FE-DFD3456AF0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8806006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5B14E-5A88-2DD8-4F4C-2D8AF243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June 2025</a:t>
            </a:r>
          </a:p>
        </p:txBody>
      </p:sp>
    </p:spTree>
    <p:extLst>
      <p:ext uri="{BB962C8B-B14F-4D97-AF65-F5344CB8AC3E}">
        <p14:creationId xmlns:p14="http://schemas.microsoft.com/office/powerpoint/2010/main" val="32943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average number of days beyond terms in these countries?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7BCB4-9386-B3E3-008E-C3E697E21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June 2025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C367B385-6CC1-9DD4-E9C1-C9C1AB473E52}"/>
              </a:ext>
            </a:extLst>
          </p:cNvPr>
          <p:cNvSpPr txBox="1">
            <a:spLocks/>
          </p:cNvSpPr>
          <p:nvPr/>
        </p:nvSpPr>
        <p:spPr>
          <a:xfrm>
            <a:off x="0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Pakistan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9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	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5DB6CD55-1370-E113-7A85-44EDFF52E183}"/>
              </a:ext>
            </a:extLst>
          </p:cNvPr>
          <p:cNvSpPr txBox="1">
            <a:spLocks/>
          </p:cNvSpPr>
          <p:nvPr/>
        </p:nvSpPr>
        <p:spPr>
          <a:xfrm>
            <a:off x="2994089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Argentina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32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67A8AF47-CAD0-E3AB-A0B3-0D3D7DFB6ECE}"/>
              </a:ext>
            </a:extLst>
          </p:cNvPr>
          <p:cNvSpPr txBox="1">
            <a:spLocks/>
          </p:cNvSpPr>
          <p:nvPr/>
        </p:nvSpPr>
        <p:spPr>
          <a:xfrm>
            <a:off x="5988178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India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15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1" name="Content Placeholder 9">
            <a:extLst>
              <a:ext uri="{FF2B5EF4-FFF2-40B4-BE49-F238E27FC236}">
                <a16:creationId xmlns:a16="http://schemas.microsoft.com/office/drawing/2014/main" id="{2DB2A0C3-E708-685C-750D-C0CA32351F5C}"/>
              </a:ext>
            </a:extLst>
          </p:cNvPr>
          <p:cNvSpPr txBox="1">
            <a:spLocks/>
          </p:cNvSpPr>
          <p:nvPr/>
        </p:nvSpPr>
        <p:spPr>
          <a:xfrm>
            <a:off x="8982267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United Kingdom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9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5717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388A293-34A7-EBF4-23A5-BA0D05A54B4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34752622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76E99CB7-DF7B-D164-4CFB-BF7A89A09C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4479386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86336-823C-6573-D985-1E30923DD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June 2025</a:t>
            </a:r>
          </a:p>
        </p:txBody>
      </p:sp>
    </p:spTree>
    <p:extLst>
      <p:ext uri="{BB962C8B-B14F-4D97-AF65-F5344CB8AC3E}">
        <p14:creationId xmlns:p14="http://schemas.microsoft.com/office/powerpoint/2010/main" val="223975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22" name="Content Placeholder 19">
            <a:extLst>
              <a:ext uri="{FF2B5EF4-FFF2-40B4-BE49-F238E27FC236}">
                <a16:creationId xmlns:a16="http://schemas.microsoft.com/office/drawing/2014/main" id="{6A533776-9499-268E-6B04-033A7F39F39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9727426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7B842035-5FDD-2EA9-CB93-D5F476FA11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339579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E10026-15CA-4C02-19CF-271110BD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June 2025</a:t>
            </a:r>
          </a:p>
        </p:txBody>
      </p:sp>
    </p:spTree>
    <p:extLst>
      <p:ext uri="{BB962C8B-B14F-4D97-AF65-F5344CB8AC3E}">
        <p14:creationId xmlns:p14="http://schemas.microsoft.com/office/powerpoint/2010/main" val="194516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B9E61CF6-179C-7879-6141-9452AEE8F15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70158908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3C7A2FA3-00D6-36CC-5AAF-57C91AFB48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73753540"/>
              </p:ext>
            </p:extLst>
          </p:nvPr>
        </p:nvGraphicFramePr>
        <p:xfrm>
          <a:off x="6172200" y="1422399"/>
          <a:ext cx="5635625" cy="451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F6C49-E656-76F6-F543-E3710973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June 2025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A3D7E-98BE-770C-A955-0696726FA24A}"/>
              </a:ext>
            </a:extLst>
          </p:cNvPr>
          <p:cNvSpPr txBox="1"/>
          <p:nvPr/>
        </p:nvSpPr>
        <p:spPr>
          <a:xfrm>
            <a:off x="3112627" y="5971627"/>
            <a:ext cx="54048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135179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50B3BFC-4B8F-A97A-E730-2599F0C630C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0426525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C318FAC-28E9-2854-8BDA-C6820CA68F2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3476605"/>
              </p:ext>
            </p:extLst>
          </p:nvPr>
        </p:nvGraphicFramePr>
        <p:xfrm>
          <a:off x="6096000" y="1422400"/>
          <a:ext cx="5711825" cy="4159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9A572-F040-4CAA-C056-EA7D4ACDD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June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A73664-7B65-6971-9521-F8B105E3EBF4}"/>
              </a:ext>
            </a:extLst>
          </p:cNvPr>
          <p:cNvSpPr txBox="1"/>
          <p:nvPr/>
        </p:nvSpPr>
        <p:spPr>
          <a:xfrm>
            <a:off x="3051704" y="5736629"/>
            <a:ext cx="4710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2901410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{42E04280-943C-8D4C-ACC1-C99B4E820574}tf10001057</Template>
  <TotalTime>2598</TotalTime>
  <Words>614</Words>
  <Application>Microsoft Office PowerPoint</Application>
  <PresentationFormat>Widescreen</PresentationFormat>
  <Paragraphs>110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-apple-system</vt:lpstr>
      <vt:lpstr>Arial</vt:lpstr>
      <vt:lpstr>Calibri</vt:lpstr>
      <vt:lpstr>Trebuchet MS</vt:lpstr>
      <vt:lpstr>Wingdings</vt:lpstr>
      <vt:lpstr>Office Theme</vt:lpstr>
      <vt:lpstr>FCIB Credit &amp; Collections Survey</vt:lpstr>
      <vt:lpstr>Are your sales primarily to new or existing customers?</vt:lpstr>
      <vt:lpstr>On average, what payment terms are you granting?</vt:lpstr>
      <vt:lpstr>On average, what payment terms are you granting?</vt:lpstr>
      <vt:lpstr>What is the average number of days beyond terms in these countries?</vt:lpstr>
      <vt:lpstr>Are payment delays increasing, decreasing, or staying the same?</vt:lpstr>
      <vt:lpstr>Are payment delays increasing, decreasing, or staying the same?</vt:lpstr>
      <vt:lpstr>The most common causes of payment delays</vt:lpstr>
      <vt:lpstr>The most common causes of payment delays</vt:lpstr>
      <vt:lpstr>Methods used to secure payment</vt:lpstr>
      <vt:lpstr>Methods used to secure payment</vt:lpstr>
      <vt:lpstr>Insights from Credit Professionals</vt:lpstr>
      <vt:lpstr>Insights from Credit Professionals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Widzbor</dc:creator>
  <cp:lastModifiedBy>Rocky Thomas</cp:lastModifiedBy>
  <cp:revision>398</cp:revision>
  <dcterms:created xsi:type="dcterms:W3CDTF">2022-06-10T13:49:05Z</dcterms:created>
  <dcterms:modified xsi:type="dcterms:W3CDTF">2025-07-18T13:24:12Z</dcterms:modified>
</cp:coreProperties>
</file>