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3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4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notesSlides/notesSlide7.xml" ContentType="application/vnd.openxmlformats-officedocument.presentationml.notesSlid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notesSlides/notesSlide8.xml" ContentType="application/vnd.openxmlformats-officedocument.presentationml.notesSlid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notesSlides/notesSlide9.xml" ContentType="application/vnd.openxmlformats-officedocument.presentationml.notesSlid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charts/chart14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notesSlides/notesSlide10.xml" ContentType="application/vnd.openxmlformats-officedocument.presentationml.notesSlide+xml"/>
  <Override PartName="/ppt/charts/chart15.xml" ContentType="application/vnd.openxmlformats-officedocument.drawingml.chart+xml"/>
  <Override PartName="/ppt/charts/style15.xml" ContentType="application/vnd.ms-office.chartstyle+xml"/>
  <Override PartName="/ppt/charts/colors15.xml" ContentType="application/vnd.ms-office.chartcolorstyle+xml"/>
  <Override PartName="/ppt/charts/chart16.xml" ContentType="application/vnd.openxmlformats-officedocument.drawingml.chart+xml"/>
  <Override PartName="/ppt/charts/style16.xml" ContentType="application/vnd.ms-office.chartstyle+xml"/>
  <Override PartName="/ppt/charts/colors16.xml" ContentType="application/vnd.ms-office.chartcolorstyle+xml"/>
  <Override PartName="/ppt/notesSlides/notesSlide11.xml" ContentType="application/vnd.openxmlformats-officedocument.presentationml.notesSlide+xml"/>
  <Override PartName="/ppt/charts/chart17.xml" ContentType="application/vnd.openxmlformats-officedocument.drawingml.chart+xml"/>
  <Override PartName="/ppt/charts/style17.xml" ContentType="application/vnd.ms-office.chartstyle+xml"/>
  <Override PartName="/ppt/charts/colors17.xml" ContentType="application/vnd.ms-office.chartcolorstyle+xml"/>
  <Override PartName="/ppt/charts/chart18.xml" ContentType="application/vnd.openxmlformats-officedocument.drawingml.chart+xml"/>
  <Override PartName="/ppt/charts/style18.xml" ContentType="application/vnd.ms-office.chartstyle+xml"/>
  <Override PartName="/ppt/charts/colors18.xml" ContentType="application/vnd.ms-office.chartcolorstyl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15"/>
  </p:notesMasterIdLst>
  <p:sldIdLst>
    <p:sldId id="256" r:id="rId2"/>
    <p:sldId id="258" r:id="rId3"/>
    <p:sldId id="259" r:id="rId4"/>
    <p:sldId id="260" r:id="rId5"/>
    <p:sldId id="262" r:id="rId6"/>
    <p:sldId id="265" r:id="rId7"/>
    <p:sldId id="266" r:id="rId8"/>
    <p:sldId id="264" r:id="rId9"/>
    <p:sldId id="269" r:id="rId10"/>
    <p:sldId id="272" r:id="rId11"/>
    <p:sldId id="276" r:id="rId12"/>
    <p:sldId id="277" r:id="rId13"/>
    <p:sldId id="275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ames Youse" initials="JY" lastIdx="1" clrIdx="0">
    <p:extLst>
      <p:ext uri="{19B8F6BF-5375-455C-9EA6-DF929625EA0E}">
        <p15:presenceInfo xmlns:p15="http://schemas.microsoft.com/office/powerpoint/2012/main" userId="S::jamesy@fcibglobal.com::57cb1925-cf3f-4fc2-bc61-88f478b34ac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7251"/>
  </p:normalViewPr>
  <p:slideViewPr>
    <p:cSldViewPr snapToGrid="0" snapToObjects="1">
      <p:cViewPr varScale="1">
        <p:scale>
          <a:sx n="78" d="100"/>
          <a:sy n="78" d="100"/>
        </p:scale>
        <p:origin x="216" y="7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9.xlsx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0.xlsx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1.xlsx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2.xlsx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3.xlsx"/><Relationship Id="rId2" Type="http://schemas.microsoft.com/office/2011/relationships/chartColorStyle" Target="colors14.xml"/><Relationship Id="rId1" Type="http://schemas.microsoft.com/office/2011/relationships/chartStyle" Target="style14.xm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4.xlsx"/><Relationship Id="rId2" Type="http://schemas.microsoft.com/office/2011/relationships/chartColorStyle" Target="colors15.xml"/><Relationship Id="rId1" Type="http://schemas.microsoft.com/office/2011/relationships/chartStyle" Target="style15.xml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5.xlsx"/><Relationship Id="rId2" Type="http://schemas.microsoft.com/office/2011/relationships/chartColorStyle" Target="colors16.xml"/><Relationship Id="rId1" Type="http://schemas.microsoft.com/office/2011/relationships/chartStyle" Target="style16.xml"/></Relationships>
</file>

<file path=ppt/charts/_rels/chart1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6.xlsx"/><Relationship Id="rId2" Type="http://schemas.microsoft.com/office/2011/relationships/chartColorStyle" Target="colors17.xml"/><Relationship Id="rId1" Type="http://schemas.microsoft.com/office/2011/relationships/chartStyle" Target="style17.xml"/></Relationships>
</file>

<file path=ppt/charts/_rels/chart1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7.xlsx"/><Relationship Id="rId2" Type="http://schemas.microsoft.com/office/2011/relationships/chartColorStyle" Target="colors18.xml"/><Relationship Id="rId1" Type="http://schemas.microsoft.com/office/2011/relationships/chartStyle" Target="style18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7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8.xlsx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New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USA</c:v>
                </c:pt>
                <c:pt idx="1">
                  <c:v>Spain</c:v>
                </c:pt>
                <c:pt idx="2">
                  <c:v>Indonesia</c:v>
                </c:pt>
                <c:pt idx="3">
                  <c:v>Canada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4"/>
                <c:pt idx="0">
                  <c:v>0.03</c:v>
                </c:pt>
                <c:pt idx="1">
                  <c:v>0</c:v>
                </c:pt>
                <c:pt idx="2">
                  <c:v>0</c:v>
                </c:pt>
                <c:pt idx="3">
                  <c:v>0.03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E90-4E04-B011-D1073A2552B5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Existing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atMod val="103000"/>
                    <a:lumMod val="102000"/>
                    <a:tint val="94000"/>
                  </a:schemeClr>
                </a:gs>
                <a:gs pos="50000">
                  <a:schemeClr val="accent2">
                    <a:satMod val="110000"/>
                    <a:lumMod val="100000"/>
                    <a:shade val="100000"/>
                  </a:schemeClr>
                </a:gs>
                <a:gs pos="100000">
                  <a:schemeClr val="accent2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USA</c:v>
                </c:pt>
                <c:pt idx="1">
                  <c:v>Spain</c:v>
                </c:pt>
                <c:pt idx="2">
                  <c:v>Indonesia</c:v>
                </c:pt>
                <c:pt idx="3">
                  <c:v>Canada</c:v>
                </c:pt>
              </c:strCache>
            </c:strRef>
          </c:cat>
          <c:val>
            <c:numRef>
              <c:f>Sheet1!$C$2:$C$5</c:f>
              <c:numCache>
                <c:formatCode>0%</c:formatCode>
                <c:ptCount val="4"/>
                <c:pt idx="0">
                  <c:v>0.97</c:v>
                </c:pt>
                <c:pt idx="1">
                  <c:v>1</c:v>
                </c:pt>
                <c:pt idx="2">
                  <c:v>1</c:v>
                </c:pt>
                <c:pt idx="3">
                  <c:v>0.97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E90-4E04-B011-D1073A2552B5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15"/>
        <c:overlap val="-20"/>
        <c:axId val="85455807"/>
        <c:axId val="84141375"/>
      </c:barChart>
      <c:catAx>
        <c:axId val="85455807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4141375"/>
        <c:crosses val="autoZero"/>
        <c:auto val="1"/>
        <c:lblAlgn val="ctr"/>
        <c:lblOffset val="100"/>
        <c:noMultiLvlLbl val="0"/>
      </c:catAx>
      <c:valAx>
        <c:axId val="84141375"/>
        <c:scaling>
          <c:orientation val="minMax"/>
          <c:max val="1"/>
          <c:min val="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5455807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dTable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Canada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41113581680174044"/>
          <c:y val="0.16259757343603279"/>
          <c:w val="0.58886418319825951"/>
          <c:h val="0.8374024265639672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Country One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Sheet1!$A$2:$A$13</c:f>
              <c:strCache>
                <c:ptCount val="12"/>
                <c:pt idx="0">
                  <c:v>Unwillingness to Pay</c:v>
                </c:pt>
                <c:pt idx="1">
                  <c:v>Supply Chain/Shipping Issues</c:v>
                </c:pt>
                <c:pt idx="2">
                  <c:v>Regulatory issues</c:v>
                </c:pt>
                <c:pt idx="3">
                  <c:v>Other Disputes</c:v>
                </c:pt>
                <c:pt idx="4">
                  <c:v>Inability to Pay</c:v>
                </c:pt>
                <c:pt idx="5">
                  <c:v>Government Approval</c:v>
                </c:pt>
                <c:pt idx="6">
                  <c:v>Foreign Exchange Rates</c:v>
                </c:pt>
                <c:pt idx="7">
                  <c:v>Customer Payment Policy*</c:v>
                </c:pt>
                <c:pt idx="8">
                  <c:v>Cultural Norms/Customs</c:v>
                </c:pt>
                <c:pt idx="9">
                  <c:v>Central Bank Issues</c:v>
                </c:pt>
                <c:pt idx="10">
                  <c:v>Cash Flow Issues</c:v>
                </c:pt>
                <c:pt idx="11">
                  <c:v>Billing Disputes</c:v>
                </c:pt>
              </c:strCache>
            </c:strRef>
          </c:cat>
          <c:val>
            <c:numRef>
              <c:f>Sheet1!$B$2:$B$13</c:f>
              <c:numCache>
                <c:formatCode>0%</c:formatCode>
                <c:ptCount val="12"/>
                <c:pt idx="0">
                  <c:v>0.26</c:v>
                </c:pt>
                <c:pt idx="1">
                  <c:v>0.11</c:v>
                </c:pt>
                <c:pt idx="2">
                  <c:v>0.04</c:v>
                </c:pt>
                <c:pt idx="3">
                  <c:v>0.21</c:v>
                </c:pt>
                <c:pt idx="4">
                  <c:v>0.22</c:v>
                </c:pt>
                <c:pt idx="5">
                  <c:v>0.04</c:v>
                </c:pt>
                <c:pt idx="6">
                  <c:v>0.11</c:v>
                </c:pt>
                <c:pt idx="7">
                  <c:v>0.33</c:v>
                </c:pt>
                <c:pt idx="8">
                  <c:v>7.0000000000000007E-2</c:v>
                </c:pt>
                <c:pt idx="9">
                  <c:v>0.04</c:v>
                </c:pt>
                <c:pt idx="10">
                  <c:v>0.3</c:v>
                </c:pt>
                <c:pt idx="11">
                  <c:v>0.48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4B8-514A-B070-9C787875868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337082928"/>
        <c:axId val="337082272"/>
      </c:barChart>
      <c:valAx>
        <c:axId val="337082272"/>
        <c:scaling>
          <c:orientation val="minMax"/>
        </c:scaling>
        <c:delete val="1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out"/>
        <c:minorTickMark val="none"/>
        <c:tickLblPos val="nextTo"/>
        <c:crossAx val="337082928"/>
        <c:crosses val="autoZero"/>
        <c:crossBetween val="between"/>
      </c:valAx>
      <c:catAx>
        <c:axId val="33708292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37082272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Indonesia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37554273039813685"/>
          <c:y val="8.6295862869017664E-2"/>
          <c:w val="0.62392318623364618"/>
          <c:h val="0.88279386387929915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Country two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dLbls>
            <c:dLbl>
              <c:idx val="5"/>
              <c:layout>
                <c:manualLayout>
                  <c:x val="2.7000747232432398E-2"/>
                  <c:y val="-5.6199390512250928E-3"/>
                </c:manualLayout>
              </c:layout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97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5.1475589687328578E-2"/>
                      <c:h val="5.8729519178198263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969A-4596-8100-776511479750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Sheet1!$A$2:$A$13</c:f>
              <c:strCache>
                <c:ptCount val="12"/>
                <c:pt idx="0">
                  <c:v>Unwillingness to Pay</c:v>
                </c:pt>
                <c:pt idx="1">
                  <c:v>Supply Chain/Shipping Issues</c:v>
                </c:pt>
                <c:pt idx="2">
                  <c:v>Regulatory Issues</c:v>
                </c:pt>
                <c:pt idx="3">
                  <c:v>Other Disputes</c:v>
                </c:pt>
                <c:pt idx="4">
                  <c:v>Inability to Pay</c:v>
                </c:pt>
                <c:pt idx="5">
                  <c:v>Government Approval</c:v>
                </c:pt>
                <c:pt idx="6">
                  <c:v>Foreign Exchange Rates</c:v>
                </c:pt>
                <c:pt idx="7">
                  <c:v>Customer Payment Policy*</c:v>
                </c:pt>
                <c:pt idx="8">
                  <c:v>Cultural Norms &amp; Customs</c:v>
                </c:pt>
                <c:pt idx="9">
                  <c:v>Central Bank Issues</c:v>
                </c:pt>
                <c:pt idx="10">
                  <c:v>Cash Flow Issues</c:v>
                </c:pt>
                <c:pt idx="11">
                  <c:v>Billing Disputes</c:v>
                </c:pt>
              </c:strCache>
            </c:strRef>
          </c:cat>
          <c:val>
            <c:numRef>
              <c:f>Sheet1!$B$2:$B$13</c:f>
              <c:numCache>
                <c:formatCode>0%</c:formatCode>
                <c:ptCount val="12"/>
                <c:pt idx="0">
                  <c:v>0.25</c:v>
                </c:pt>
                <c:pt idx="1">
                  <c:v>0.5</c:v>
                </c:pt>
                <c:pt idx="2">
                  <c:v>0.25</c:v>
                </c:pt>
                <c:pt idx="3">
                  <c:v>0.25</c:v>
                </c:pt>
                <c:pt idx="4">
                  <c:v>0.25</c:v>
                </c:pt>
                <c:pt idx="5">
                  <c:v>2.0000000000000001E-4</c:v>
                </c:pt>
                <c:pt idx="6">
                  <c:v>0.25</c:v>
                </c:pt>
                <c:pt idx="7">
                  <c:v>0.75</c:v>
                </c:pt>
                <c:pt idx="8">
                  <c:v>0.25</c:v>
                </c:pt>
                <c:pt idx="9">
                  <c:v>0.25</c:v>
                </c:pt>
                <c:pt idx="10">
                  <c:v>0.25</c:v>
                </c:pt>
                <c:pt idx="11">
                  <c:v>0.5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EB3-2A4A-9115-A9D722E520BF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</c:strCache>
            </c:strRef>
          </c:tx>
          <c:spPr>
            <a:gradFill rotWithShape="1">
              <a:gsLst>
                <a:gs pos="0">
                  <a:schemeClr val="accent2">
                    <a:satMod val="103000"/>
                    <a:lumMod val="102000"/>
                    <a:tint val="94000"/>
                  </a:schemeClr>
                </a:gs>
                <a:gs pos="50000">
                  <a:schemeClr val="accent2">
                    <a:satMod val="110000"/>
                    <a:lumMod val="100000"/>
                    <a:shade val="100000"/>
                  </a:schemeClr>
                </a:gs>
                <a:gs pos="100000">
                  <a:schemeClr val="accent2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cat>
            <c:strRef>
              <c:f>Sheet1!$A$2:$A$13</c:f>
              <c:strCache>
                <c:ptCount val="12"/>
                <c:pt idx="0">
                  <c:v>Unwillingness to Pay</c:v>
                </c:pt>
                <c:pt idx="1">
                  <c:v>Supply Chain/Shipping Issues</c:v>
                </c:pt>
                <c:pt idx="2">
                  <c:v>Regulatory Issues</c:v>
                </c:pt>
                <c:pt idx="3">
                  <c:v>Other Disputes</c:v>
                </c:pt>
                <c:pt idx="4">
                  <c:v>Inability to Pay</c:v>
                </c:pt>
                <c:pt idx="5">
                  <c:v>Government Approval</c:v>
                </c:pt>
                <c:pt idx="6">
                  <c:v>Foreign Exchange Rates</c:v>
                </c:pt>
                <c:pt idx="7">
                  <c:v>Customer Payment Policy*</c:v>
                </c:pt>
                <c:pt idx="8">
                  <c:v>Cultural Norms &amp; Customs</c:v>
                </c:pt>
                <c:pt idx="9">
                  <c:v>Central Bank Issues</c:v>
                </c:pt>
                <c:pt idx="10">
                  <c:v>Cash Flow Issues</c:v>
                </c:pt>
                <c:pt idx="11">
                  <c:v>Billing Disputes</c:v>
                </c:pt>
              </c:strCache>
            </c:strRef>
          </c:cat>
          <c:val>
            <c:numRef>
              <c:f>Sheet1!$C$2:$C$13</c:f>
              <c:numCache>
                <c:formatCode>General</c:formatCode>
                <c:ptCount val="12"/>
              </c:numCache>
            </c:numRef>
          </c:val>
          <c:extLst>
            <c:ext xmlns:c16="http://schemas.microsoft.com/office/drawing/2014/chart" uri="{C3380CC4-5D6E-409C-BE32-E72D297353CC}">
              <c16:uniqueId val="{00000000-969A-4596-8100-77651147975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100"/>
        <c:axId val="421440272"/>
        <c:axId val="421435352"/>
      </c:barChart>
      <c:valAx>
        <c:axId val="421435352"/>
        <c:scaling>
          <c:orientation val="minMax"/>
        </c:scaling>
        <c:delete val="1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out"/>
        <c:minorTickMark val="none"/>
        <c:tickLblPos val="nextTo"/>
        <c:crossAx val="421440272"/>
        <c:crosses val="autoZero"/>
        <c:crossBetween val="between"/>
      </c:valAx>
      <c:catAx>
        <c:axId val="42144027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21435352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Spain 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Country One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Sheet1!$A$2:$A$13</c:f>
              <c:strCache>
                <c:ptCount val="12"/>
                <c:pt idx="0">
                  <c:v>Unwilling to Pay</c:v>
                </c:pt>
                <c:pt idx="1">
                  <c:v>Regulatory issues</c:v>
                </c:pt>
                <c:pt idx="2">
                  <c:v>Supply Chain/Shipping Issues</c:v>
                </c:pt>
                <c:pt idx="3">
                  <c:v>Other Disputes</c:v>
                </c:pt>
                <c:pt idx="4">
                  <c:v>Inability to Pay</c:v>
                </c:pt>
                <c:pt idx="5">
                  <c:v>Government Approval</c:v>
                </c:pt>
                <c:pt idx="6">
                  <c:v>Foreign Exchange Rates</c:v>
                </c:pt>
                <c:pt idx="7">
                  <c:v>Customer Payment Policy*</c:v>
                </c:pt>
                <c:pt idx="8">
                  <c:v>Cultural Norms/Customs</c:v>
                </c:pt>
                <c:pt idx="9">
                  <c:v>Central Bank Issues</c:v>
                </c:pt>
                <c:pt idx="10">
                  <c:v>Cash Flow Issues</c:v>
                </c:pt>
                <c:pt idx="11">
                  <c:v>Billing Disputes</c:v>
                </c:pt>
              </c:strCache>
            </c:strRef>
          </c:cat>
          <c:val>
            <c:numRef>
              <c:f>Sheet1!$B$2:$B$13</c:f>
              <c:numCache>
                <c:formatCode>0%</c:formatCode>
                <c:ptCount val="12"/>
                <c:pt idx="0">
                  <c:v>0.67</c:v>
                </c:pt>
                <c:pt idx="1">
                  <c:v>0</c:v>
                </c:pt>
                <c:pt idx="2">
                  <c:v>0.33</c:v>
                </c:pt>
                <c:pt idx="3">
                  <c:v>0.33</c:v>
                </c:pt>
                <c:pt idx="4">
                  <c:v>0.33</c:v>
                </c:pt>
                <c:pt idx="5">
                  <c:v>0</c:v>
                </c:pt>
                <c:pt idx="6">
                  <c:v>0.33</c:v>
                </c:pt>
                <c:pt idx="7">
                  <c:v>0.67</c:v>
                </c:pt>
                <c:pt idx="8">
                  <c:v>0.33</c:v>
                </c:pt>
                <c:pt idx="9">
                  <c:v>0.33</c:v>
                </c:pt>
                <c:pt idx="10">
                  <c:v>0.67</c:v>
                </c:pt>
                <c:pt idx="11">
                  <c:v>0.33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5D9-B74C-87C7-42B2F474572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501389936"/>
        <c:axId val="501387312"/>
      </c:barChart>
      <c:valAx>
        <c:axId val="501387312"/>
        <c:scaling>
          <c:orientation val="minMax"/>
        </c:scaling>
        <c:delete val="1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out"/>
        <c:minorTickMark val="none"/>
        <c:tickLblPos val="nextTo"/>
        <c:crossAx val="501389936"/>
        <c:crosses val="autoZero"/>
        <c:crossBetween val="between"/>
      </c:valAx>
      <c:catAx>
        <c:axId val="501389936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01387312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3069973257233898"/>
          <c:y val="6.0688101381943431E-3"/>
          <c:w val="0.63372494780564881"/>
          <c:h val="0.86655180520958475"/>
        </c:manualLayout>
      </c:layout>
      <c:barChart>
        <c:barDir val="bar"/>
        <c:grouping val="clustered"/>
        <c:varyColors val="0"/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508892872"/>
        <c:axId val="508892216"/>
      </c:barChart>
      <c:valAx>
        <c:axId val="508892216"/>
        <c:scaling>
          <c:orientation val="minMax"/>
        </c:scaling>
        <c:delete val="1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out"/>
        <c:minorTickMark val="none"/>
        <c:tickLblPos val="nextTo"/>
        <c:crossAx val="508892872"/>
        <c:crosses val="autoZero"/>
        <c:crossBetween val="between"/>
      </c:valAx>
      <c:catAx>
        <c:axId val="508892872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508892216"/>
        <c:crosses val="autoZero"/>
        <c:auto val="1"/>
        <c:lblAlgn val="ctr"/>
        <c:lblOffset val="100"/>
        <c:noMultiLvlLbl val="0"/>
      </c:catAx>
      <c:spPr>
        <a:noFill/>
        <a:ln w="25400"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USA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Country One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Sheet1!$A$2:$A$13</c:f>
              <c:strCache>
                <c:ptCount val="12"/>
                <c:pt idx="0">
                  <c:v>Unwilling to Pay</c:v>
                </c:pt>
                <c:pt idx="1">
                  <c:v>Regulatory issues</c:v>
                </c:pt>
                <c:pt idx="2">
                  <c:v>Supply Chain/Shipping Issues</c:v>
                </c:pt>
                <c:pt idx="3">
                  <c:v>Other Disputes</c:v>
                </c:pt>
                <c:pt idx="4">
                  <c:v>Inability to Pay</c:v>
                </c:pt>
                <c:pt idx="5">
                  <c:v>Government Approval</c:v>
                </c:pt>
                <c:pt idx="6">
                  <c:v>Foreign Exchange Rates</c:v>
                </c:pt>
                <c:pt idx="7">
                  <c:v>Customer Payment Policy*</c:v>
                </c:pt>
                <c:pt idx="8">
                  <c:v>Cultural Norms/Customs</c:v>
                </c:pt>
                <c:pt idx="9">
                  <c:v>Central Bank Issues</c:v>
                </c:pt>
                <c:pt idx="10">
                  <c:v>Cash Flow Issues</c:v>
                </c:pt>
                <c:pt idx="11">
                  <c:v>Billing Disputes</c:v>
                </c:pt>
              </c:strCache>
            </c:strRef>
          </c:cat>
          <c:val>
            <c:numRef>
              <c:f>Sheet1!$B$2:$B$13</c:f>
              <c:numCache>
                <c:formatCode>0%</c:formatCode>
                <c:ptCount val="12"/>
                <c:pt idx="0">
                  <c:v>0.25</c:v>
                </c:pt>
                <c:pt idx="1">
                  <c:v>0</c:v>
                </c:pt>
                <c:pt idx="2">
                  <c:v>0.14000000000000001</c:v>
                </c:pt>
                <c:pt idx="3">
                  <c:v>0.33</c:v>
                </c:pt>
                <c:pt idx="4">
                  <c:v>0.47</c:v>
                </c:pt>
                <c:pt idx="5">
                  <c:v>0.08</c:v>
                </c:pt>
                <c:pt idx="6">
                  <c:v>0</c:v>
                </c:pt>
                <c:pt idx="7">
                  <c:v>0.36</c:v>
                </c:pt>
                <c:pt idx="8">
                  <c:v>0.03</c:v>
                </c:pt>
                <c:pt idx="9">
                  <c:v>0</c:v>
                </c:pt>
                <c:pt idx="10">
                  <c:v>0.69</c:v>
                </c:pt>
                <c:pt idx="11">
                  <c:v>0.7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096-4605-8740-E3525FC596F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501389936"/>
        <c:axId val="501387312"/>
      </c:barChart>
      <c:valAx>
        <c:axId val="501387312"/>
        <c:scaling>
          <c:orientation val="minMax"/>
        </c:scaling>
        <c:delete val="1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out"/>
        <c:minorTickMark val="none"/>
        <c:tickLblPos val="nextTo"/>
        <c:crossAx val="501389936"/>
        <c:crosses val="autoZero"/>
        <c:crossBetween val="between"/>
      </c:valAx>
      <c:catAx>
        <c:axId val="501389936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01387312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Canada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Country One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Sheet1!$A$2:$A$12</c:f>
              <c:strCache>
                <c:ptCount val="11"/>
                <c:pt idx="0">
                  <c:v>Bank Pay Obligation</c:v>
                </c:pt>
                <c:pt idx="1">
                  <c:v>Cash Against Docs</c:v>
                </c:pt>
                <c:pt idx="2">
                  <c:v>Check</c:v>
                </c:pt>
                <c:pt idx="3">
                  <c:v>Credit Card</c:v>
                </c:pt>
                <c:pt idx="4">
                  <c:v>Crypto transfer</c:v>
                </c:pt>
                <c:pt idx="5">
                  <c:v>Dated Draft</c:v>
                </c:pt>
                <c:pt idx="6">
                  <c:v>EFT (Buyer initiated)</c:v>
                </c:pt>
                <c:pt idx="7">
                  <c:v>EFT (Seller initiated)</c:v>
                </c:pt>
                <c:pt idx="8">
                  <c:v>Letter of Credit</c:v>
                </c:pt>
                <c:pt idx="9">
                  <c:v>Other</c:v>
                </c:pt>
                <c:pt idx="10">
                  <c:v>Wire Transfer</c:v>
                </c:pt>
              </c:strCache>
            </c:strRef>
          </c:cat>
          <c:val>
            <c:numRef>
              <c:f>Sheet1!$B$2:$B$12</c:f>
              <c:numCache>
                <c:formatCode>0%</c:formatCode>
                <c:ptCount val="11"/>
                <c:pt idx="0">
                  <c:v>0</c:v>
                </c:pt>
                <c:pt idx="1">
                  <c:v>0.03</c:v>
                </c:pt>
                <c:pt idx="2">
                  <c:v>0.63</c:v>
                </c:pt>
                <c:pt idx="3">
                  <c:v>0.31</c:v>
                </c:pt>
                <c:pt idx="4">
                  <c:v>0</c:v>
                </c:pt>
                <c:pt idx="5">
                  <c:v>0</c:v>
                </c:pt>
                <c:pt idx="6">
                  <c:v>0.41</c:v>
                </c:pt>
                <c:pt idx="7">
                  <c:v>0.28000000000000003</c:v>
                </c:pt>
                <c:pt idx="8">
                  <c:v>0.06</c:v>
                </c:pt>
                <c:pt idx="9">
                  <c:v>0</c:v>
                </c:pt>
                <c:pt idx="10">
                  <c:v>0.85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50D2-3A4E-8935-525F1E807098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657875152"/>
        <c:axId val="657872912"/>
      </c:barChart>
      <c:catAx>
        <c:axId val="6578751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57872912"/>
        <c:crosses val="autoZero"/>
        <c:auto val="1"/>
        <c:lblAlgn val="ctr"/>
        <c:lblOffset val="100"/>
        <c:noMultiLvlLbl val="0"/>
      </c:catAx>
      <c:valAx>
        <c:axId val="657872912"/>
        <c:scaling>
          <c:orientation val="minMax"/>
          <c:max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5787515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Indonesia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Country 2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Sheet1!$A$2:$A$12</c:f>
              <c:strCache>
                <c:ptCount val="11"/>
                <c:pt idx="0">
                  <c:v>Bank Pay Obligation</c:v>
                </c:pt>
                <c:pt idx="1">
                  <c:v>Cash Against Docs</c:v>
                </c:pt>
                <c:pt idx="2">
                  <c:v>Check</c:v>
                </c:pt>
                <c:pt idx="3">
                  <c:v>Credit Card</c:v>
                </c:pt>
                <c:pt idx="4">
                  <c:v>Crypto transfer</c:v>
                </c:pt>
                <c:pt idx="5">
                  <c:v>Dated Draft</c:v>
                </c:pt>
                <c:pt idx="6">
                  <c:v>EFT (Buyer initiated)</c:v>
                </c:pt>
                <c:pt idx="7">
                  <c:v>EFT (Seller initiated)</c:v>
                </c:pt>
                <c:pt idx="8">
                  <c:v>Letter of Credit</c:v>
                </c:pt>
                <c:pt idx="9">
                  <c:v>Other</c:v>
                </c:pt>
                <c:pt idx="10">
                  <c:v>Wire Transfer</c:v>
                </c:pt>
              </c:strCache>
            </c:strRef>
          </c:cat>
          <c:val>
            <c:numRef>
              <c:f>Sheet1!$B$2:$B$12</c:f>
              <c:numCache>
                <c:formatCode>0%</c:formatCode>
                <c:ptCount val="11"/>
                <c:pt idx="0">
                  <c:v>0</c:v>
                </c:pt>
                <c:pt idx="1">
                  <c:v>0</c:v>
                </c:pt>
                <c:pt idx="2">
                  <c:v>0.13</c:v>
                </c:pt>
                <c:pt idx="3">
                  <c:v>0.13</c:v>
                </c:pt>
                <c:pt idx="4">
                  <c:v>0</c:v>
                </c:pt>
                <c:pt idx="5">
                  <c:v>0</c:v>
                </c:pt>
                <c:pt idx="6">
                  <c:v>0.25</c:v>
                </c:pt>
                <c:pt idx="7">
                  <c:v>0.13</c:v>
                </c:pt>
                <c:pt idx="8">
                  <c:v>0.38</c:v>
                </c:pt>
                <c:pt idx="9">
                  <c:v>0</c:v>
                </c:pt>
                <c:pt idx="10">
                  <c:v>0.88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3E8F-1740-9C87-37470C4D93B8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657875152"/>
        <c:axId val="657872912"/>
      </c:barChart>
      <c:catAx>
        <c:axId val="6578751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57872912"/>
        <c:crosses val="autoZero"/>
        <c:auto val="1"/>
        <c:lblAlgn val="ctr"/>
        <c:lblOffset val="100"/>
        <c:noMultiLvlLbl val="0"/>
      </c:catAx>
      <c:valAx>
        <c:axId val="65787291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5787515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Spain 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Country One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Sheet1!$A$2:$A$12</c:f>
              <c:strCache>
                <c:ptCount val="11"/>
                <c:pt idx="0">
                  <c:v>Bank Pay Obligation</c:v>
                </c:pt>
                <c:pt idx="1">
                  <c:v>Cash Against Docs</c:v>
                </c:pt>
                <c:pt idx="2">
                  <c:v>Check</c:v>
                </c:pt>
                <c:pt idx="3">
                  <c:v>Credit Card</c:v>
                </c:pt>
                <c:pt idx="4">
                  <c:v>Crypto transfer</c:v>
                </c:pt>
                <c:pt idx="5">
                  <c:v>Dated Draft</c:v>
                </c:pt>
                <c:pt idx="6">
                  <c:v>EFT (Buyer initiated)</c:v>
                </c:pt>
                <c:pt idx="7">
                  <c:v>EFT (Seller initiated)</c:v>
                </c:pt>
                <c:pt idx="8">
                  <c:v>Letter of Credit</c:v>
                </c:pt>
                <c:pt idx="9">
                  <c:v>Other</c:v>
                </c:pt>
                <c:pt idx="10">
                  <c:v>Wire Transfer</c:v>
                </c:pt>
              </c:strCache>
            </c:strRef>
          </c:cat>
          <c:val>
            <c:numRef>
              <c:f>Sheet1!$B$2:$B$12</c:f>
              <c:numCache>
                <c:formatCode>0%</c:formatCode>
                <c:ptCount val="11"/>
                <c:pt idx="0">
                  <c:v>0</c:v>
                </c:pt>
                <c:pt idx="1">
                  <c:v>0.17</c:v>
                </c:pt>
                <c:pt idx="2">
                  <c:v>0.17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0.5</c:v>
                </c:pt>
                <c:pt idx="7">
                  <c:v>0.17</c:v>
                </c:pt>
                <c:pt idx="8">
                  <c:v>0.33</c:v>
                </c:pt>
                <c:pt idx="9">
                  <c:v>0</c:v>
                </c:pt>
                <c:pt idx="10">
                  <c:v>0.83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4E7-4065-92E7-C3BC2C71E8FE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657875152"/>
        <c:axId val="657872912"/>
      </c:barChart>
      <c:catAx>
        <c:axId val="6578751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57872912"/>
        <c:crosses val="autoZero"/>
        <c:auto val="1"/>
        <c:lblAlgn val="ctr"/>
        <c:lblOffset val="100"/>
        <c:noMultiLvlLbl val="0"/>
      </c:catAx>
      <c:valAx>
        <c:axId val="657872912"/>
        <c:scaling>
          <c:orientation val="minMax"/>
          <c:max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5787515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USA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Country One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Sheet1!$A$2:$A$12</c:f>
              <c:strCache>
                <c:ptCount val="11"/>
                <c:pt idx="0">
                  <c:v>Bank Pay Obligation</c:v>
                </c:pt>
                <c:pt idx="1">
                  <c:v>Cash Against Docs</c:v>
                </c:pt>
                <c:pt idx="2">
                  <c:v>Check</c:v>
                </c:pt>
                <c:pt idx="3">
                  <c:v>Credit Card</c:v>
                </c:pt>
                <c:pt idx="4">
                  <c:v>Crypto transfer</c:v>
                </c:pt>
                <c:pt idx="5">
                  <c:v>Dated Draft</c:v>
                </c:pt>
                <c:pt idx="6">
                  <c:v>EFT (Buyer initiated)</c:v>
                </c:pt>
                <c:pt idx="7">
                  <c:v>EFT (Seller initiated)</c:v>
                </c:pt>
                <c:pt idx="8">
                  <c:v>Letter of Credit</c:v>
                </c:pt>
                <c:pt idx="9">
                  <c:v>Other</c:v>
                </c:pt>
                <c:pt idx="10">
                  <c:v>Wire Transfer</c:v>
                </c:pt>
              </c:strCache>
            </c:strRef>
          </c:cat>
          <c:val>
            <c:numRef>
              <c:f>Sheet1!$B$2:$B$12</c:f>
              <c:numCache>
                <c:formatCode>0%</c:formatCode>
                <c:ptCount val="11"/>
                <c:pt idx="0">
                  <c:v>0</c:v>
                </c:pt>
                <c:pt idx="1">
                  <c:v>0.03</c:v>
                </c:pt>
                <c:pt idx="2">
                  <c:v>0.92</c:v>
                </c:pt>
                <c:pt idx="3">
                  <c:v>0.59</c:v>
                </c:pt>
                <c:pt idx="4">
                  <c:v>0</c:v>
                </c:pt>
                <c:pt idx="5">
                  <c:v>0</c:v>
                </c:pt>
                <c:pt idx="6">
                  <c:v>0.72</c:v>
                </c:pt>
                <c:pt idx="7">
                  <c:v>0.32</c:v>
                </c:pt>
                <c:pt idx="8">
                  <c:v>0.05</c:v>
                </c:pt>
                <c:pt idx="9">
                  <c:v>0.03</c:v>
                </c:pt>
                <c:pt idx="10">
                  <c:v>0.8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D2E-4EC4-B2A3-E7598DDFD448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657875152"/>
        <c:axId val="657872912"/>
      </c:barChart>
      <c:catAx>
        <c:axId val="6578751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57872912"/>
        <c:crosses val="autoZero"/>
        <c:auto val="1"/>
        <c:lblAlgn val="ctr"/>
        <c:lblOffset val="100"/>
        <c:noMultiLvlLbl val="0"/>
      </c:catAx>
      <c:valAx>
        <c:axId val="657872912"/>
        <c:scaling>
          <c:orientation val="minMax"/>
          <c:max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5787515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Canada </a:t>
            </a:r>
          </a:p>
        </c:rich>
      </c:tx>
      <c:layout>
        <c:manualLayout>
          <c:xMode val="edge"/>
          <c:yMode val="edge"/>
          <c:x val="0.40258863252673038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 2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We do not extend credit in this country</c:v>
                </c:pt>
                <c:pt idx="1">
                  <c:v>1-30</c:v>
                </c:pt>
                <c:pt idx="2">
                  <c:v>31-60</c:v>
                </c:pt>
                <c:pt idx="3">
                  <c:v>61-90</c:v>
                </c:pt>
                <c:pt idx="4">
                  <c:v>90+</c:v>
                </c:pt>
              </c:strCache>
            </c:strRef>
          </c:cat>
          <c:val>
            <c:numRef>
              <c:f>Sheet1!$B$2:$B$6</c:f>
              <c:numCache>
                <c:formatCode>0.00%</c:formatCode>
                <c:ptCount val="5"/>
                <c:pt idx="0">
                  <c:v>0</c:v>
                </c:pt>
                <c:pt idx="1">
                  <c:v>0.6</c:v>
                </c:pt>
                <c:pt idx="2">
                  <c:v>0.31</c:v>
                </c:pt>
                <c:pt idx="3">
                  <c:v>0.09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ED47-584A-9871-127F966B17F8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657875152"/>
        <c:axId val="657872912"/>
      </c:barChart>
      <c:catAx>
        <c:axId val="6578751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57872912"/>
        <c:crosses val="autoZero"/>
        <c:auto val="1"/>
        <c:lblAlgn val="ctr"/>
        <c:lblOffset val="100"/>
        <c:noMultiLvlLbl val="0"/>
      </c:catAx>
      <c:valAx>
        <c:axId val="65787291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5787515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Indonesia</a:t>
            </a:r>
          </a:p>
        </c:rich>
      </c:tx>
      <c:layout>
        <c:manualLayout>
          <c:xMode val="edge"/>
          <c:yMode val="edge"/>
          <c:x val="0.40920554508151269"/>
          <c:y val="1.459321247855257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7.4212354441610298E-2"/>
          <c:y val="0.12424661104239662"/>
          <c:w val="0.85379864700011088"/>
          <c:h val="0.6726356352919492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We do not extend credit in this country</c:v>
                </c:pt>
                <c:pt idx="1">
                  <c:v>1-30</c:v>
                </c:pt>
                <c:pt idx="2">
                  <c:v>31-60</c:v>
                </c:pt>
                <c:pt idx="3">
                  <c:v>61-90</c:v>
                </c:pt>
                <c:pt idx="4">
                  <c:v>90+</c:v>
                </c:pt>
              </c:strCache>
            </c:strRef>
          </c:cat>
          <c:val>
            <c:numRef>
              <c:f>Sheet1!$B$2:$B$6</c:f>
              <c:numCache>
                <c:formatCode>0.00%</c:formatCode>
                <c:ptCount val="5"/>
                <c:pt idx="0">
                  <c:v>0.25</c:v>
                </c:pt>
                <c:pt idx="1">
                  <c:v>0.5</c:v>
                </c:pt>
                <c:pt idx="2">
                  <c:v>0.125</c:v>
                </c:pt>
                <c:pt idx="3">
                  <c:v>0.12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4CD8-5B45-B7BB-DE3A0AAA7BC1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657875152"/>
        <c:axId val="657872912"/>
      </c:barChart>
      <c:catAx>
        <c:axId val="6578751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57872912"/>
        <c:crosses val="autoZero"/>
        <c:auto val="1"/>
        <c:lblAlgn val="ctr"/>
        <c:lblOffset val="100"/>
        <c:noMultiLvlLbl val="0"/>
      </c:catAx>
      <c:valAx>
        <c:axId val="65787291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5787515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Spain  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We do not extend credit in this country</c:v>
                </c:pt>
                <c:pt idx="1">
                  <c:v>1-30</c:v>
                </c:pt>
                <c:pt idx="2">
                  <c:v>31-60</c:v>
                </c:pt>
                <c:pt idx="3">
                  <c:v>61-90</c:v>
                </c:pt>
                <c:pt idx="4">
                  <c:v>90+</c:v>
                </c:pt>
              </c:strCache>
            </c:strRef>
          </c:cat>
          <c:val>
            <c:numRef>
              <c:f>Sheet1!$B$2:$B$6</c:f>
              <c:numCache>
                <c:formatCode>0.00%</c:formatCode>
                <c:ptCount val="5"/>
                <c:pt idx="0">
                  <c:v>0.16</c:v>
                </c:pt>
                <c:pt idx="1">
                  <c:v>0.67</c:v>
                </c:pt>
                <c:pt idx="2">
                  <c:v>0.17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B866-F84B-B425-A92A56930D15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657875152"/>
        <c:axId val="657872912"/>
      </c:barChart>
      <c:catAx>
        <c:axId val="6578751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57872912"/>
        <c:crosses val="autoZero"/>
        <c:auto val="1"/>
        <c:lblAlgn val="ctr"/>
        <c:lblOffset val="100"/>
        <c:noMultiLvlLbl val="0"/>
      </c:catAx>
      <c:valAx>
        <c:axId val="65787291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5787515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USA 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We do not extend credit in this country</c:v>
                </c:pt>
                <c:pt idx="1">
                  <c:v>1-30</c:v>
                </c:pt>
                <c:pt idx="2">
                  <c:v>31-60</c:v>
                </c:pt>
                <c:pt idx="3">
                  <c:v>61-90</c:v>
                </c:pt>
                <c:pt idx="4">
                  <c:v>90+</c:v>
                </c:pt>
              </c:strCache>
            </c:strRef>
          </c:cat>
          <c:val>
            <c:numRef>
              <c:f>Sheet1!$B$2:$B$6</c:f>
              <c:numCache>
                <c:formatCode>0.00%</c:formatCode>
                <c:ptCount val="5"/>
                <c:pt idx="0">
                  <c:v>0</c:v>
                </c:pt>
                <c:pt idx="1">
                  <c:v>0.74</c:v>
                </c:pt>
                <c:pt idx="2">
                  <c:v>0.23</c:v>
                </c:pt>
                <c:pt idx="3">
                  <c:v>0.03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5DC3-AB4B-9217-8EE3CC633F15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657875152"/>
        <c:axId val="657872912"/>
      </c:barChart>
      <c:catAx>
        <c:axId val="6578751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57872912"/>
        <c:crosses val="autoZero"/>
        <c:auto val="1"/>
        <c:lblAlgn val="ctr"/>
        <c:lblOffset val="100"/>
        <c:noMultiLvlLbl val="0"/>
      </c:catAx>
      <c:valAx>
        <c:axId val="65787291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5787515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Canada </a:t>
            </a:r>
          </a:p>
        </c:rich>
      </c:tx>
      <c:layout>
        <c:manualLayout>
          <c:xMode val="edge"/>
          <c:yMode val="edge"/>
          <c:x val="0.41609454136184582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Staying the Same</c:v>
                </c:pt>
                <c:pt idx="1">
                  <c:v>Increasing</c:v>
                </c:pt>
                <c:pt idx="2">
                  <c:v>Decreasing</c:v>
                </c:pt>
                <c:pt idx="3">
                  <c:v>Not Experiencing Payment Delays</c:v>
                </c:pt>
              </c:strCache>
            </c:strRef>
          </c:cat>
          <c:val>
            <c:numRef>
              <c:f>Sheet1!$B$2:$B$5</c:f>
              <c:numCache>
                <c:formatCode>0.00%</c:formatCode>
                <c:ptCount val="4"/>
                <c:pt idx="0">
                  <c:v>0.56000000000000005</c:v>
                </c:pt>
                <c:pt idx="1">
                  <c:v>0.25</c:v>
                </c:pt>
                <c:pt idx="2">
                  <c:v>0.06</c:v>
                </c:pt>
                <c:pt idx="3">
                  <c:v>0.13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1628-8C48-8A71-F98822962D23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657875152"/>
        <c:axId val="657872912"/>
      </c:barChart>
      <c:catAx>
        <c:axId val="6578751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57872912"/>
        <c:crosses val="autoZero"/>
        <c:auto val="1"/>
        <c:lblAlgn val="ctr"/>
        <c:lblOffset val="100"/>
        <c:noMultiLvlLbl val="0"/>
      </c:catAx>
      <c:valAx>
        <c:axId val="657872912"/>
        <c:scaling>
          <c:orientation val="minMax"/>
          <c:max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5787515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Indonesia</a:t>
            </a:r>
          </a:p>
        </c:rich>
      </c:tx>
      <c:layout>
        <c:manualLayout>
          <c:xMode val="edge"/>
          <c:yMode val="edge"/>
          <c:x val="0.45458595985360983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Staying the Same</c:v>
                </c:pt>
                <c:pt idx="1">
                  <c:v>Increasing</c:v>
                </c:pt>
                <c:pt idx="2">
                  <c:v>Decreasing</c:v>
                </c:pt>
                <c:pt idx="3">
                  <c:v>Not experiencing payment delays</c:v>
                </c:pt>
              </c:strCache>
            </c:strRef>
          </c:cat>
          <c:val>
            <c:numRef>
              <c:f>Sheet1!$B$2:$B$5</c:f>
              <c:numCache>
                <c:formatCode>0.00%</c:formatCode>
                <c:ptCount val="4"/>
                <c:pt idx="0">
                  <c:v>0.5</c:v>
                </c:pt>
                <c:pt idx="1">
                  <c:v>0.17</c:v>
                </c:pt>
                <c:pt idx="2">
                  <c:v>0</c:v>
                </c:pt>
                <c:pt idx="3">
                  <c:v>0.33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4046-1A45-8346-3BB30578310A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657875152"/>
        <c:axId val="657872912"/>
      </c:barChart>
      <c:catAx>
        <c:axId val="6578751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57872912"/>
        <c:crosses val="autoZero"/>
        <c:auto val="1"/>
        <c:lblAlgn val="ctr"/>
        <c:lblOffset val="100"/>
        <c:noMultiLvlLbl val="0"/>
      </c:catAx>
      <c:valAx>
        <c:axId val="657872912"/>
        <c:scaling>
          <c:orientation val="minMax"/>
          <c:max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5787515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Spain  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2201861936644526"/>
          <c:y val="4.8361906153923231E-2"/>
          <c:w val="0.87798138063355469"/>
          <c:h val="0.7537738966727015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Staying the Same</c:v>
                </c:pt>
                <c:pt idx="1">
                  <c:v>Increasing</c:v>
                </c:pt>
                <c:pt idx="2">
                  <c:v>Decreasing</c:v>
                </c:pt>
                <c:pt idx="3">
                  <c:v>Not Experiencing Payment Delays</c:v>
                </c:pt>
              </c:strCache>
            </c:strRef>
          </c:cat>
          <c:val>
            <c:numRef>
              <c:f>Sheet1!$B$2:$B$5</c:f>
              <c:numCache>
                <c:formatCode>0.00%</c:formatCode>
                <c:ptCount val="4"/>
                <c:pt idx="0">
                  <c:v>0.2</c:v>
                </c:pt>
                <c:pt idx="1">
                  <c:v>0.2</c:v>
                </c:pt>
                <c:pt idx="2">
                  <c:v>0.2</c:v>
                </c:pt>
                <c:pt idx="3">
                  <c:v>0.4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285D-D54D-B148-EAC9E1EEC0E3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657875152"/>
        <c:axId val="657872912"/>
      </c:barChart>
      <c:catAx>
        <c:axId val="6578751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57872912"/>
        <c:crosses val="autoZero"/>
        <c:auto val="1"/>
        <c:lblAlgn val="ctr"/>
        <c:lblOffset val="100"/>
        <c:noMultiLvlLbl val="0"/>
      </c:catAx>
      <c:valAx>
        <c:axId val="657872912"/>
        <c:scaling>
          <c:orientation val="minMax"/>
          <c:max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5787515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USA 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Staying the same</c:v>
                </c:pt>
                <c:pt idx="1">
                  <c:v>Increasing</c:v>
                </c:pt>
                <c:pt idx="2">
                  <c:v>Decreasing</c:v>
                </c:pt>
                <c:pt idx="3">
                  <c:v>Not experiencing payment delays</c:v>
                </c:pt>
              </c:strCache>
            </c:strRef>
          </c:cat>
          <c:val>
            <c:numRef>
              <c:f>Sheet1!$B$2:$B$5</c:f>
              <c:numCache>
                <c:formatCode>0.00%</c:formatCode>
                <c:ptCount val="4"/>
                <c:pt idx="0">
                  <c:v>0.44</c:v>
                </c:pt>
                <c:pt idx="1">
                  <c:v>0.38</c:v>
                </c:pt>
                <c:pt idx="2">
                  <c:v>0.1</c:v>
                </c:pt>
                <c:pt idx="3">
                  <c:v>0.08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C6BC-4840-9576-670855227505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657875152"/>
        <c:axId val="657872912"/>
      </c:barChart>
      <c:catAx>
        <c:axId val="6578751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57872912"/>
        <c:crosses val="autoZero"/>
        <c:auto val="1"/>
        <c:lblAlgn val="ctr"/>
        <c:lblOffset val="100"/>
        <c:noMultiLvlLbl val="0"/>
      </c:catAx>
      <c:valAx>
        <c:axId val="657872912"/>
        <c:scaling>
          <c:orientation val="minMax"/>
          <c:max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5787515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withinLinear" id="16">
  <a:schemeClr val="accent3"/>
</cs:colorStyle>
</file>

<file path=ppt/charts/colors3.xml><?xml version="1.0" encoding="utf-8"?>
<cs:colorStyle xmlns:cs="http://schemas.microsoft.com/office/drawing/2012/chartStyle" xmlns:a="http://schemas.openxmlformats.org/drawingml/2006/main" meth="withinLinear" id="16">
  <a:schemeClr val="accent3"/>
</cs:colorStyle>
</file>

<file path=ppt/charts/colors4.xml><?xml version="1.0" encoding="utf-8"?>
<cs:colorStyle xmlns:cs="http://schemas.microsoft.com/office/drawing/2012/chartStyle" xmlns:a="http://schemas.openxmlformats.org/drawingml/2006/main" meth="withinLinear" id="16">
  <a:schemeClr val="accent3"/>
</cs:colorStyle>
</file>

<file path=ppt/charts/colors5.xml><?xml version="1.0" encoding="utf-8"?>
<cs:colorStyle xmlns:cs="http://schemas.microsoft.com/office/drawing/2012/chartStyle" xmlns:a="http://schemas.openxmlformats.org/drawingml/2006/main" meth="withinLinear" id="16">
  <a:schemeClr val="accent3"/>
</cs:colorStyle>
</file>

<file path=ppt/charts/colors6.xml><?xml version="1.0" encoding="utf-8"?>
<cs:colorStyle xmlns:cs="http://schemas.microsoft.com/office/drawing/2012/chartStyle" xmlns:a="http://schemas.openxmlformats.org/drawingml/2006/main" meth="withinLinear" id="16">
  <a:schemeClr val="accent3"/>
</cs:colorStyle>
</file>

<file path=ppt/charts/colors7.xml><?xml version="1.0" encoding="utf-8"?>
<cs:colorStyle xmlns:cs="http://schemas.microsoft.com/office/drawing/2012/chartStyle" xmlns:a="http://schemas.openxmlformats.org/drawingml/2006/main" meth="withinLinear" id="16">
  <a:schemeClr val="accent3"/>
</cs:colorStyle>
</file>

<file path=ppt/charts/colors8.xml><?xml version="1.0" encoding="utf-8"?>
<cs:colorStyle xmlns:cs="http://schemas.microsoft.com/office/drawing/2012/chartStyle" xmlns:a="http://schemas.openxmlformats.org/drawingml/2006/main" meth="withinLinear" id="16">
  <a:schemeClr val="accent3"/>
</cs:colorStyle>
</file>

<file path=ppt/charts/colors9.xml><?xml version="1.0" encoding="utf-8"?>
<cs:colorStyle xmlns:cs="http://schemas.microsoft.com/office/drawing/2012/chartStyle" xmlns:a="http://schemas.openxmlformats.org/drawingml/2006/main" meth="withinLinear" id="16">
  <a:schemeClr val="accent3"/>
</cs:colorStyle>
</file>

<file path=ppt/charts/style1.xml><?xml version="1.0" encoding="utf-8"?>
<cs:chartStyle xmlns:cs="http://schemas.microsoft.com/office/drawing/2012/chartStyle" xmlns:a="http://schemas.openxmlformats.org/drawingml/2006/main" id="34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ize="5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10.xml><?xml version="1.0" encoding="utf-8"?>
<cs:chartStyle xmlns:cs="http://schemas.microsoft.com/office/drawing/2012/chartStyle" xmlns:a="http://schemas.openxmlformats.org/drawingml/2006/main" id="344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11.xml><?xml version="1.0" encoding="utf-8"?>
<cs:chartStyle xmlns:cs="http://schemas.microsoft.com/office/drawing/2012/chartStyle" xmlns:a="http://schemas.openxmlformats.org/drawingml/2006/main" id="344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12.xml><?xml version="1.0" encoding="utf-8"?>
<cs:chartStyle xmlns:cs="http://schemas.microsoft.com/office/drawing/2012/chartStyle" xmlns:a="http://schemas.openxmlformats.org/drawingml/2006/main" id="344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13.xml><?xml version="1.0" encoding="utf-8"?>
<cs:chartStyle xmlns:cs="http://schemas.microsoft.com/office/drawing/2012/chartStyle" xmlns:a="http://schemas.openxmlformats.org/drawingml/2006/main" id="344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14.xml><?xml version="1.0" encoding="utf-8"?>
<cs:chartStyle xmlns:cs="http://schemas.microsoft.com/office/drawing/2012/chartStyle" xmlns:a="http://schemas.openxmlformats.org/drawingml/2006/main" id="344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1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66EEA5-5B1B-0B4F-B1DC-7CBA11E3F32B}" type="datetimeFigureOut">
              <a:rPr lang="en-US" smtClean="0"/>
              <a:t>1/15/2026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D29DFD-A6EE-864A-B4D6-CF126138278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45136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FD29DFD-A6EE-864A-B4D6-CF1261382781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350182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2AECDE5-3BE8-B544-93DA-3B677C8F3721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617466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2AECDE5-3BE8-B544-93DA-3B677C8F3721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590065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2AECDE5-3BE8-B544-93DA-3B677C8F3721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643199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FCDEA04-2DF4-D24F-B0EE-303070815118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05923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FCDEA04-2DF4-D24F-B0EE-303070815118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48509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2AECDE5-3BE8-B544-93DA-3B677C8F3721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876124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2AECDE5-3BE8-B544-93DA-3B677C8F3721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548069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2AECDE5-3BE8-B544-93DA-3B677C8F3721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299554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2AECDE5-3BE8-B544-93DA-3B677C8F3721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341864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2AECDE5-3BE8-B544-93DA-3B677C8F3721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261186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2AECDE5-3BE8-B544-93DA-3B677C8F3721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556079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2AECDE5-3BE8-B544-93DA-3B677C8F3721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72136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D6BD7A-FF92-A694-DA6B-594B7359EA8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77687" y="1222743"/>
            <a:ext cx="11429999" cy="1807535"/>
          </a:xfrm>
        </p:spPr>
        <p:txBody>
          <a:bodyPr anchor="t"/>
          <a:lstStyle>
            <a:lvl1pPr algn="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A097C08-DE51-D206-85F2-1CA125426AE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77687" y="223284"/>
            <a:ext cx="11429999" cy="899079"/>
          </a:xfrm>
        </p:spPr>
        <p:txBody>
          <a:bodyPr anchor="b"/>
          <a:lstStyle>
            <a:lvl1pPr marL="0" indent="0" algn="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5D23DE-0621-D5A5-AB03-C9B5B9DCED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62E14-C983-A745-BB70-16F5A21EB3C0}" type="datetime1">
              <a:rPr lang="en-US" smtClean="0"/>
              <a:t>1/15/2026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6B8192-3EC3-BC92-52C0-55B8366293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FCIB Credit &amp; Collections Survey of the Middle East – December 2022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7AB22F-73AA-2E0E-9AC3-E952350F8A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5E109-9B48-2D40-9564-B40C3446446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4158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D27CC7-8F6E-56DF-67FF-61F574D272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7687" y="365125"/>
            <a:ext cx="11430000" cy="766989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D0B295-CD36-BAAC-4193-48713C5A29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7687" y="1827405"/>
            <a:ext cx="11430000" cy="4016045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93BC69-3434-89AD-7882-8EC05EADA4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D4311C-E9B9-644D-A465-4ABFBEFDEB26}" type="datetime1">
              <a:rPr lang="en-US" smtClean="0"/>
              <a:t>1/15/2026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0FEA68-C13F-FB02-45CD-50866DB194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FCIB Credit &amp; Collections Survey of the Middle East – December 2022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25B547-6878-7841-F91C-4E4A7A3F15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5E109-9B48-2D40-9564-B40C3446446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63902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F74A60-F501-7DE0-21DD-91D78E1086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7687" y="365125"/>
            <a:ext cx="11430000" cy="766989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D8C049-9DD4-68A8-114F-0889FC809F8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77687" y="1421923"/>
            <a:ext cx="5642113" cy="435186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B3B945F-821C-1F1C-3DBA-B42B2C7B712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421923"/>
            <a:ext cx="5635486" cy="43518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815806C-05B2-4EE3-5739-7007CEAFF7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3CACF-EF96-6D4D-9E44-014E3D6E7BA7}" type="datetime1">
              <a:rPr lang="en-US" smtClean="0"/>
              <a:t>1/15/2026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B984448-744E-65D0-1E9B-FD90799EAC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FCIB Credit &amp; Collections Survey of the Middle East – December 2022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6C35993-4401-2480-6E48-9CE256A645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5E109-9B48-2D40-9564-B40C3446446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02417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803F2D-12AA-6D7F-906C-6076FB3974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7687" y="365125"/>
            <a:ext cx="11429999" cy="758281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A92BF15-C71A-8EE7-A7B0-41839B5015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77688" y="1228317"/>
            <a:ext cx="5619888" cy="823912"/>
          </a:xfrm>
        </p:spPr>
        <p:txBody>
          <a:bodyPr anchor="b">
            <a:normAutofit/>
          </a:bodyPr>
          <a:lstStyle>
            <a:lvl1pPr marL="0" indent="0">
              <a:buNone/>
              <a:defRPr sz="1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7FC995F-A300-5EA6-B5B8-6065477FFD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77688" y="2052229"/>
            <a:ext cx="5619888" cy="368458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49B55C1-0744-F3A1-5786-962C12FB7D6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228317"/>
            <a:ext cx="5642112" cy="823912"/>
          </a:xfrm>
        </p:spPr>
        <p:txBody>
          <a:bodyPr anchor="b">
            <a:normAutofit/>
          </a:bodyPr>
          <a:lstStyle>
            <a:lvl1pPr marL="0" indent="0">
              <a:buNone/>
              <a:defRPr sz="1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05372A0-244D-86EC-01EF-972C7ECA3FD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052229"/>
            <a:ext cx="5635486" cy="368458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1CFFEC7-0515-6A65-43BA-4AE6177096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16351-E01E-1149-AF6F-D5214DCB0FEB}" type="datetime1">
              <a:rPr lang="en-US" smtClean="0"/>
              <a:t>1/15/2026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A643CFB-48D1-6B6F-0D70-CE53A47096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FCIB Credit &amp; Collections Survey of the Middle East – December 2022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7371B6A-6ABD-8391-06AD-511805A980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5E109-9B48-2D40-9564-B40C3446446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42305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_Sub_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803F2D-12AA-6D7F-906C-6076FB3974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7687" y="365126"/>
            <a:ext cx="11429999" cy="75828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A92BF15-C71A-8EE7-A7B0-41839B5015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77687" y="1228317"/>
            <a:ext cx="11436626" cy="823912"/>
          </a:xfrm>
        </p:spPr>
        <p:txBody>
          <a:bodyPr anchor="b">
            <a:normAutofit/>
          </a:bodyPr>
          <a:lstStyle>
            <a:lvl1pPr marL="0" indent="0">
              <a:buNone/>
              <a:defRPr sz="1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7FC995F-A300-5EA6-B5B8-6065477FFD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77687" y="2052228"/>
            <a:ext cx="11436625" cy="4008937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1CFFEC7-0515-6A65-43BA-4AE6177096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5CD543-CAFC-E044-BD7E-1E2ED1FD3676}" type="datetime1">
              <a:rPr lang="en-US" smtClean="0"/>
              <a:t>1/15/2026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A643CFB-48D1-6B6F-0D70-CE53A47096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FCIB Credit &amp; Collections Survey of the Middle East – December 2022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7371B6A-6ABD-8391-06AD-511805A980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5E109-9B48-2D40-9564-B40C3446446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2506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_4_Char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E99430-ED7E-C4FB-38B0-F7875C2BDE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7687" y="365126"/>
            <a:ext cx="11430000" cy="775697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23966E4-F138-B497-46B5-3D7CC880F4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78162-00C4-D346-B2B0-39338463B92F}" type="datetime1">
              <a:rPr lang="en-US" smtClean="0"/>
              <a:t>1/15/2026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5965575-64E2-CAC8-F555-81980EBE37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FCIB Credit &amp; Collections Survey of the Middle East – December 2022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8434628-39A1-D23D-C8FD-5F561F4F39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5E109-9B48-2D40-9564-B40C3446446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6" name="Chart Placeholder 6">
            <a:extLst>
              <a:ext uri="{FF2B5EF4-FFF2-40B4-BE49-F238E27FC236}">
                <a16:creationId xmlns:a16="http://schemas.microsoft.com/office/drawing/2014/main" id="{EE2FB525-CCF5-6F43-91B5-FA0294643A7C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0" y="1596590"/>
            <a:ext cx="3212893" cy="3654679"/>
          </a:xfrm>
        </p:spPr>
        <p:txBody>
          <a:bodyPr/>
          <a:lstStyle/>
          <a:p>
            <a:r>
              <a:rPr lang="en-US" dirty="0"/>
              <a:t>Click icon to add chart</a:t>
            </a:r>
          </a:p>
        </p:txBody>
      </p:sp>
      <p:sp>
        <p:nvSpPr>
          <p:cNvPr id="7" name="Chart Placeholder 6">
            <a:extLst>
              <a:ext uri="{FF2B5EF4-FFF2-40B4-BE49-F238E27FC236}">
                <a16:creationId xmlns:a16="http://schemas.microsoft.com/office/drawing/2014/main" id="{B82DB5A4-09DD-FC98-A1CA-6C226D468A82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2983043" y="1596590"/>
            <a:ext cx="3212893" cy="3654679"/>
          </a:xfrm>
        </p:spPr>
        <p:txBody>
          <a:bodyPr/>
          <a:lstStyle/>
          <a:p>
            <a:r>
              <a:rPr lang="en-US" dirty="0"/>
              <a:t>Click icon to add chart</a:t>
            </a:r>
          </a:p>
        </p:txBody>
      </p:sp>
      <p:sp>
        <p:nvSpPr>
          <p:cNvPr id="8" name="Chart Placeholder 6">
            <a:extLst>
              <a:ext uri="{FF2B5EF4-FFF2-40B4-BE49-F238E27FC236}">
                <a16:creationId xmlns:a16="http://schemas.microsoft.com/office/drawing/2014/main" id="{D9BC029F-707D-BC9D-7321-5AF634DC7A6E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5951095" y="1596590"/>
            <a:ext cx="3212893" cy="3654679"/>
          </a:xfrm>
        </p:spPr>
        <p:txBody>
          <a:bodyPr/>
          <a:lstStyle/>
          <a:p>
            <a:r>
              <a:rPr lang="en-US" dirty="0"/>
              <a:t>Click icon to add chart</a:t>
            </a:r>
          </a:p>
        </p:txBody>
      </p:sp>
      <p:sp>
        <p:nvSpPr>
          <p:cNvPr id="9" name="Chart Placeholder 6">
            <a:extLst>
              <a:ext uri="{FF2B5EF4-FFF2-40B4-BE49-F238E27FC236}">
                <a16:creationId xmlns:a16="http://schemas.microsoft.com/office/drawing/2014/main" id="{4A30370F-BAF5-8FE4-BB59-C868CC3BD826}"/>
              </a:ext>
            </a:extLst>
          </p:cNvPr>
          <p:cNvSpPr>
            <a:spLocks noGrp="1"/>
          </p:cNvSpPr>
          <p:nvPr>
            <p:ph type="chart" sz="quarter" idx="16"/>
          </p:nvPr>
        </p:nvSpPr>
        <p:spPr>
          <a:xfrm>
            <a:off x="8979108" y="1596590"/>
            <a:ext cx="3212893" cy="3654679"/>
          </a:xfrm>
        </p:spPr>
        <p:txBody>
          <a:bodyPr/>
          <a:lstStyle/>
          <a:p>
            <a:r>
              <a:rPr lang="en-US" dirty="0"/>
              <a:t>Click icon to add chart</a:t>
            </a:r>
          </a:p>
        </p:txBody>
      </p:sp>
    </p:spTree>
    <p:extLst>
      <p:ext uri="{BB962C8B-B14F-4D97-AF65-F5344CB8AC3E}">
        <p14:creationId xmlns:p14="http://schemas.microsoft.com/office/powerpoint/2010/main" val="40017356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E99430-ED7E-C4FB-38B0-F7875C2BDE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23966E4-F138-B497-46B5-3D7CC880F4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41DCE2-505E-9E4E-818F-BB37C262AF5A}" type="datetime1">
              <a:rPr lang="en-US" smtClean="0"/>
              <a:t>1/15/2026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5965575-64E2-CAC8-F555-81980EBE37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FCIB Credit &amp; Collections Survey of the Middle East – December 2022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8434628-39A1-D23D-C8FD-5F561F4F39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5E109-9B48-2D40-9564-B40C3446446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1152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57E7747-4B2E-33A2-9D80-5523EF57D5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96F22-EA3E-6446-8A41-56A150DC35BA}" type="datetime1">
              <a:rPr lang="en-US" smtClean="0"/>
              <a:t>1/15/2026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7891F44-3AFC-C7A3-0B49-77F64E191E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FCIB Credit &amp; Collections Survey of the Middle East – December 2022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5D988BC-DEE3-FC7A-94B5-6ACCDA0FA8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5E109-9B48-2D40-9564-B40C3446446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16738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jp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0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A8A880F-EA7C-B47F-1D8D-ACAB701A98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7687" y="365126"/>
            <a:ext cx="11430000" cy="77569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A8EA1D0-2D97-1EF9-2D93-0DAEB50839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77687" y="1375954"/>
            <a:ext cx="11430000" cy="48010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4DD061-6069-CC9B-45B9-0557BF4D9BE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0343" y="6356350"/>
            <a:ext cx="24632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68E68D-1C38-ED44-B68A-0344CF90761A}" type="datetime1">
              <a:rPr lang="en-US" smtClean="0"/>
              <a:t>1/15/2026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B8DFCE-2BDB-A84E-C43C-BF1E2794189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77687" y="6356350"/>
            <a:ext cx="777571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FCIB Credit &amp; Collections Survey of the Middle East – December 2022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23F7CD-321E-85DA-D8AB-03D3BE17A43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992677" y="6356350"/>
            <a:ext cx="8150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B5E109-9B48-2D40-9564-B40C3446446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57469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60" r:id="rId5"/>
    <p:sldLayoutId id="2147483661" r:id="rId6"/>
    <p:sldLayoutId id="2147483654" r:id="rId7"/>
    <p:sldLayoutId id="2147483655" r:id="rId8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Relationship Id="rId4" Type="http://schemas.openxmlformats.org/officeDocument/2006/relationships/chart" Target="../charts/chart1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7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Relationship Id="rId4" Type="http://schemas.openxmlformats.org/officeDocument/2006/relationships/chart" Target="../charts/chart1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4" Type="http://schemas.openxmlformats.org/officeDocument/2006/relationships/chart" Target="../charts/char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Relationship Id="rId4" Type="http://schemas.openxmlformats.org/officeDocument/2006/relationships/chart" Target="../charts/char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Relationship Id="rId4" Type="http://schemas.openxmlformats.org/officeDocument/2006/relationships/chart" Target="../charts/char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Relationship Id="rId4" Type="http://schemas.openxmlformats.org/officeDocument/2006/relationships/chart" Target="../charts/chart9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Relationship Id="rId4" Type="http://schemas.openxmlformats.org/officeDocument/2006/relationships/chart" Target="../charts/chart1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Relationship Id="rId5" Type="http://schemas.openxmlformats.org/officeDocument/2006/relationships/chart" Target="../charts/chart14.xml"/><Relationship Id="rId4" Type="http://schemas.openxmlformats.org/officeDocument/2006/relationships/chart" Target="../charts/char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845DE5A-F4AE-25DD-A23D-494C1950A21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chemeClr val="bg2">
                    <a:lumMod val="50000"/>
                  </a:schemeClr>
                </a:solidFill>
              </a:rPr>
              <a:t>FCIB Credit &amp; Collections Survey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2D9A547-96D7-B163-A502-9A54969341D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December 2025</a:t>
            </a:r>
          </a:p>
        </p:txBody>
      </p:sp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EF870817-AD00-D8E0-5AC2-A54968181390}"/>
              </a:ext>
            </a:extLst>
          </p:cNvPr>
          <p:cNvSpPr txBox="1">
            <a:spLocks/>
          </p:cNvSpPr>
          <p:nvPr/>
        </p:nvSpPr>
        <p:spPr>
          <a:xfrm>
            <a:off x="384314" y="2706527"/>
            <a:ext cx="10800153" cy="8482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0" indent="0" algn="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200" dirty="0"/>
              <a:t>Canada, Indonesia, Spain, USA</a:t>
            </a:r>
          </a:p>
        </p:txBody>
      </p:sp>
    </p:spTree>
    <p:extLst>
      <p:ext uri="{BB962C8B-B14F-4D97-AF65-F5344CB8AC3E}">
        <p14:creationId xmlns:p14="http://schemas.microsoft.com/office/powerpoint/2010/main" val="14704026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D2A491-4963-4812-8A7F-2988301F9C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Methods used to secure payment</a:t>
            </a:r>
          </a:p>
        </p:txBody>
      </p:sp>
      <p:graphicFrame>
        <p:nvGraphicFramePr>
          <p:cNvPr id="10" name="Content Placeholder 9">
            <a:extLst>
              <a:ext uri="{FF2B5EF4-FFF2-40B4-BE49-F238E27FC236}">
                <a16:creationId xmlns:a16="http://schemas.microsoft.com/office/drawing/2014/main" id="{05D800B7-46FA-D1DF-F3CB-43FA6E72E1B2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684885328"/>
              </p:ext>
            </p:extLst>
          </p:nvPr>
        </p:nvGraphicFramePr>
        <p:xfrm>
          <a:off x="377825" y="1422400"/>
          <a:ext cx="5641975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7" name="Content Placeholder 9">
            <a:extLst>
              <a:ext uri="{FF2B5EF4-FFF2-40B4-BE49-F238E27FC236}">
                <a16:creationId xmlns:a16="http://schemas.microsoft.com/office/drawing/2014/main" id="{1FF64085-C8D8-DD20-D866-CA1F3165C283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353190032"/>
              </p:ext>
            </p:extLst>
          </p:nvPr>
        </p:nvGraphicFramePr>
        <p:xfrm>
          <a:off x="6172200" y="1422400"/>
          <a:ext cx="5635625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3E9C49F-2DD6-6542-725E-1CD8251F6D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FCIB Credit &amp; Collections Survey – December 2025</a:t>
            </a:r>
          </a:p>
        </p:txBody>
      </p:sp>
    </p:spTree>
    <p:extLst>
      <p:ext uri="{BB962C8B-B14F-4D97-AF65-F5344CB8AC3E}">
        <p14:creationId xmlns:p14="http://schemas.microsoft.com/office/powerpoint/2010/main" val="17309845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D2A491-4963-4812-8A7F-2988301F9C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Methods used to secure payment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55F46CB-20DA-7748-BDDE-018D751AB3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FCIB Credit &amp; Collections Survey – December 2025</a:t>
            </a:r>
          </a:p>
        </p:txBody>
      </p:sp>
      <p:graphicFrame>
        <p:nvGraphicFramePr>
          <p:cNvPr id="11" name="Content Placeholder 9">
            <a:extLst>
              <a:ext uri="{FF2B5EF4-FFF2-40B4-BE49-F238E27FC236}">
                <a16:creationId xmlns:a16="http://schemas.microsoft.com/office/drawing/2014/main" id="{8F509A55-7042-3662-1E97-0305410A7BAA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154226739"/>
              </p:ext>
            </p:extLst>
          </p:nvPr>
        </p:nvGraphicFramePr>
        <p:xfrm>
          <a:off x="377825" y="1422400"/>
          <a:ext cx="5641975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4" name="Content Placeholder 9">
            <a:extLst>
              <a:ext uri="{FF2B5EF4-FFF2-40B4-BE49-F238E27FC236}">
                <a16:creationId xmlns:a16="http://schemas.microsoft.com/office/drawing/2014/main" id="{9097F12B-4751-4866-A6C1-DE6A0339268C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13400990"/>
              </p:ext>
            </p:extLst>
          </p:nvPr>
        </p:nvGraphicFramePr>
        <p:xfrm>
          <a:off x="6172200" y="1422400"/>
          <a:ext cx="5635625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59575175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D2A491-4963-4812-8A7F-2988301F9C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Insights from Credit Professionals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28C6661-1E4D-82AD-BD85-A84D370127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FCIB Credit &amp; Collections Survey – December 2025</a:t>
            </a:r>
          </a:p>
        </p:txBody>
      </p:sp>
      <p:sp>
        <p:nvSpPr>
          <p:cNvPr id="10" name="Content Placeholder 6">
            <a:extLst>
              <a:ext uri="{FF2B5EF4-FFF2-40B4-BE49-F238E27FC236}">
                <a16:creationId xmlns:a16="http://schemas.microsoft.com/office/drawing/2014/main" id="{DBF5B88C-FC1E-D095-8DD5-403F27AF2B82}"/>
              </a:ext>
            </a:extLst>
          </p:cNvPr>
          <p:cNvSpPr txBox="1">
            <a:spLocks/>
          </p:cNvSpPr>
          <p:nvPr/>
        </p:nvSpPr>
        <p:spPr>
          <a:xfrm>
            <a:off x="6324600" y="2204629"/>
            <a:ext cx="5635486" cy="36845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sp>
        <p:nvSpPr>
          <p:cNvPr id="9" name="Content Placeholder 6">
            <a:extLst>
              <a:ext uri="{FF2B5EF4-FFF2-40B4-BE49-F238E27FC236}">
                <a16:creationId xmlns:a16="http://schemas.microsoft.com/office/drawing/2014/main" id="{716510E1-9ECC-8671-5876-FC4EC7996721}"/>
              </a:ext>
            </a:extLst>
          </p:cNvPr>
          <p:cNvSpPr txBox="1">
            <a:spLocks/>
          </p:cNvSpPr>
          <p:nvPr/>
        </p:nvSpPr>
        <p:spPr>
          <a:xfrm>
            <a:off x="5952699" y="4412014"/>
            <a:ext cx="5157504" cy="27901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sz="2000" dirty="0">
              <a:latin typeface="-apple-system"/>
            </a:endParaRPr>
          </a:p>
        </p:txBody>
      </p:sp>
      <p:sp>
        <p:nvSpPr>
          <p:cNvPr id="11" name="Content Placeholder 6">
            <a:extLst>
              <a:ext uri="{FF2B5EF4-FFF2-40B4-BE49-F238E27FC236}">
                <a16:creationId xmlns:a16="http://schemas.microsoft.com/office/drawing/2014/main" id="{07F895DB-F316-4944-8376-5FA45375E813}"/>
              </a:ext>
            </a:extLst>
          </p:cNvPr>
          <p:cNvSpPr txBox="1">
            <a:spLocks/>
          </p:cNvSpPr>
          <p:nvPr/>
        </p:nvSpPr>
        <p:spPr>
          <a:xfrm>
            <a:off x="6095278" y="1744057"/>
            <a:ext cx="4867818" cy="39241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“Know your true customer, do your diligence in vetting your customer (5 C's of Credit) use all resources to ensure you know who you are doing business with.”</a:t>
            </a:r>
            <a:endParaRPr lang="en-US" sz="1900" dirty="0"/>
          </a:p>
          <a:p>
            <a:pPr marL="0" indent="0">
              <a:buNone/>
            </a:pPr>
            <a:endParaRPr lang="en-US" sz="2200" b="1" dirty="0"/>
          </a:p>
          <a:p>
            <a:pPr marL="0" indent="0">
              <a:buNone/>
            </a:pPr>
            <a:r>
              <a:rPr lang="en-US" sz="2400" b="1" dirty="0"/>
              <a:t>USA</a:t>
            </a:r>
          </a:p>
          <a:p>
            <a:r>
              <a:rPr lang="en-US" dirty="0"/>
              <a:t>“More customers are pushing to extend payment terms. Protect these as if your cash flow depends on it.. because it does.”</a:t>
            </a:r>
          </a:p>
          <a:p>
            <a:r>
              <a:rPr lang="en-US" dirty="0"/>
              <a:t>“Try to move all customers to ACH payments.”</a:t>
            </a:r>
          </a:p>
          <a:p>
            <a:endParaRPr lang="en-US" sz="1500" b="0" i="0" dirty="0">
              <a:solidFill>
                <a:srgbClr val="262627"/>
              </a:solidFill>
              <a:effectLst/>
              <a:latin typeface="-apple-system"/>
            </a:endParaRPr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BB05F5E2-F0F1-FB03-F826-8B0D69032820}"/>
              </a:ext>
            </a:extLst>
          </p:cNvPr>
          <p:cNvSpPr txBox="1">
            <a:spLocks/>
          </p:cNvSpPr>
          <p:nvPr/>
        </p:nvSpPr>
        <p:spPr>
          <a:xfrm>
            <a:off x="5852974" y="1235320"/>
            <a:ext cx="5642112" cy="389684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/>
              <a:t>Indonesia</a:t>
            </a:r>
          </a:p>
        </p:txBody>
      </p:sp>
      <p:sp>
        <p:nvSpPr>
          <p:cNvPr id="8" name="Content Placeholder 6">
            <a:extLst>
              <a:ext uri="{FF2B5EF4-FFF2-40B4-BE49-F238E27FC236}">
                <a16:creationId xmlns:a16="http://schemas.microsoft.com/office/drawing/2014/main" id="{DC6079D3-AB5F-B67F-2D0A-4AD4987DCCBD}"/>
              </a:ext>
            </a:extLst>
          </p:cNvPr>
          <p:cNvSpPr txBox="1">
            <a:spLocks/>
          </p:cNvSpPr>
          <p:nvPr/>
        </p:nvSpPr>
        <p:spPr>
          <a:xfrm>
            <a:off x="5805592" y="1569676"/>
            <a:ext cx="5157504" cy="24061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200" dirty="0">
              <a:solidFill>
                <a:srgbClr val="262627"/>
              </a:solidFill>
              <a:latin typeface="-apple-system"/>
            </a:endParaRPr>
          </a:p>
        </p:txBody>
      </p:sp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54794353-8338-080E-EF85-53E746068641}"/>
              </a:ext>
            </a:extLst>
          </p:cNvPr>
          <p:cNvSpPr txBox="1">
            <a:spLocks/>
          </p:cNvSpPr>
          <p:nvPr/>
        </p:nvSpPr>
        <p:spPr>
          <a:xfrm>
            <a:off x="364553" y="1272638"/>
            <a:ext cx="6105691" cy="389684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/>
              <a:t>Canada</a:t>
            </a:r>
          </a:p>
        </p:txBody>
      </p:sp>
      <p:sp>
        <p:nvSpPr>
          <p:cNvPr id="14" name="Content Placeholder 6">
            <a:extLst>
              <a:ext uri="{FF2B5EF4-FFF2-40B4-BE49-F238E27FC236}">
                <a16:creationId xmlns:a16="http://schemas.microsoft.com/office/drawing/2014/main" id="{5C037764-A628-150C-A234-A55E46DDFA75}"/>
              </a:ext>
            </a:extLst>
          </p:cNvPr>
          <p:cNvSpPr txBox="1">
            <a:spLocks/>
          </p:cNvSpPr>
          <p:nvPr/>
        </p:nvSpPr>
        <p:spPr>
          <a:xfrm>
            <a:off x="231914" y="1908726"/>
            <a:ext cx="5243133" cy="34659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“Avoid accepting checks whenever possible, as long transit times often lead to delays." </a:t>
            </a:r>
          </a:p>
          <a:p>
            <a:r>
              <a:rPr lang="en-US" dirty="0"/>
              <a:t>“Have a French speaking person on standby.”</a:t>
            </a:r>
          </a:p>
          <a:p>
            <a:pPr marL="0" indent="0">
              <a:buNone/>
            </a:pPr>
            <a:endParaRPr lang="en-US" sz="2400" b="1" dirty="0"/>
          </a:p>
          <a:p>
            <a:pPr marL="0" indent="0">
              <a:buNone/>
            </a:pPr>
            <a:r>
              <a:rPr lang="en-US" sz="2400" b="1" dirty="0"/>
              <a:t>Spain </a:t>
            </a:r>
          </a:p>
          <a:p>
            <a:r>
              <a:rPr lang="en-US" b="1" dirty="0"/>
              <a:t>“</a:t>
            </a:r>
            <a:r>
              <a:rPr lang="en-US" dirty="0"/>
              <a:t>Bank guarantees are recommended</a:t>
            </a:r>
            <a:r>
              <a:rPr lang="en-US" b="1" dirty="0"/>
              <a:t>.”</a:t>
            </a:r>
          </a:p>
          <a:p>
            <a:r>
              <a:rPr lang="en-US" b="1" dirty="0"/>
              <a:t>“</a:t>
            </a:r>
            <a:r>
              <a:rPr lang="en-US" dirty="0"/>
              <a:t>KYC</a:t>
            </a:r>
            <a:r>
              <a:rPr lang="en-US" b="1" dirty="0"/>
              <a:t>”.</a:t>
            </a:r>
          </a:p>
          <a:p>
            <a:pPr marL="0" indent="0">
              <a:buNone/>
            </a:pPr>
            <a:endParaRPr lang="en-US" sz="2800" dirty="0">
              <a:solidFill>
                <a:srgbClr val="262627"/>
              </a:solidFill>
              <a:latin typeface="-apple-system"/>
            </a:endParaRPr>
          </a:p>
        </p:txBody>
      </p:sp>
    </p:spTree>
    <p:extLst>
      <p:ext uri="{BB962C8B-B14F-4D97-AF65-F5344CB8AC3E}">
        <p14:creationId xmlns:p14="http://schemas.microsoft.com/office/powerpoint/2010/main" val="397576255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itle 20">
            <a:extLst>
              <a:ext uri="{FF2B5EF4-FFF2-40B4-BE49-F238E27FC236}">
                <a16:creationId xmlns:a16="http://schemas.microsoft.com/office/drawing/2014/main" id="{335ABAEA-0B22-859A-5350-5092A975CA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Insights from Credit Professionals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34F329CC-F15B-22F0-3E89-20AAE33388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77687" y="1123406"/>
            <a:ext cx="11436626" cy="823912"/>
          </a:xfrm>
        </p:spPr>
        <p:txBody>
          <a:bodyPr>
            <a:normAutofit/>
          </a:bodyPr>
          <a:lstStyle/>
          <a:p>
            <a:r>
              <a:rPr lang="en-US" sz="3600" dirty="0"/>
              <a:t>Non-country-specific Advice from the survey.</a:t>
            </a:r>
          </a:p>
        </p:txBody>
      </p:sp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C211BAD8-6C12-C941-F37F-764C4C7F910A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en-US" dirty="0"/>
              <a:t>Know your real customer, not the Trade/Banner name but the True Legal Entity (5 C's of Credit).</a:t>
            </a:r>
          </a:p>
          <a:p>
            <a:pPr lvl="0"/>
            <a:r>
              <a:rPr lang="en-US" dirty="0"/>
              <a:t>Start building a relationship with your customer early, and include your salesperson.</a:t>
            </a:r>
          </a:p>
          <a:p>
            <a:pPr lvl="0"/>
            <a:r>
              <a:rPr lang="en-US" dirty="0"/>
              <a:t>Consistent communication with your key customers is essential.</a:t>
            </a:r>
          </a:p>
          <a:p>
            <a:pPr lvl="0"/>
            <a:r>
              <a:rPr lang="en-US" dirty="0"/>
              <a:t>Follow up with the customer’s buyer and finance departments as many times as necessary.</a:t>
            </a:r>
          </a:p>
          <a:p>
            <a:pPr lvl="0"/>
            <a:r>
              <a:rPr lang="en-US" dirty="0"/>
              <a:t>Obtain updated credit information. Verify owner and address, as changes are often not communicated by the customer. Know all you can about the customer. Pull a credit report for payment history and legal status and name verification.</a:t>
            </a:r>
          </a:p>
          <a:p>
            <a:pPr lvl="0"/>
            <a:r>
              <a:rPr lang="en-US" dirty="0"/>
              <a:t>With continued global inflation, tariff wars and high interest, you need to know your true legal customer to prevent fraud and minimize risk to your AR.</a:t>
            </a:r>
          </a:p>
          <a:p>
            <a:pPr lvl="0"/>
            <a:r>
              <a:rPr lang="en-US" dirty="0"/>
              <a:t>It is important to know the customer's payment process to avoid misunderstandings or delays due to administrative issues.</a:t>
            </a:r>
          </a:p>
          <a:p>
            <a:pPr lvl="0"/>
            <a:r>
              <a:rPr lang="en-US" dirty="0"/>
              <a:t>Obtain financial statements on your customers and backstop sales with credit insurance when possible.</a:t>
            </a:r>
          </a:p>
          <a:p>
            <a:pPr lvl="0"/>
            <a:r>
              <a:rPr lang="en-US" dirty="0"/>
              <a:t>Ensure clear payment language is on the wire payments received.</a:t>
            </a:r>
          </a:p>
          <a:p>
            <a:endParaRPr lang="en-US" sz="1800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1C84DC-AD34-70AA-12B3-5C3866959B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FCIB Credit &amp; Collections Survey – December 2025</a:t>
            </a:r>
          </a:p>
        </p:txBody>
      </p:sp>
    </p:spTree>
    <p:extLst>
      <p:ext uri="{BB962C8B-B14F-4D97-AF65-F5344CB8AC3E}">
        <p14:creationId xmlns:p14="http://schemas.microsoft.com/office/powerpoint/2010/main" val="41269285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822DDE-4E72-7160-51AE-C77C72E491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Are your sales primarily to </a:t>
            </a:r>
            <a:r>
              <a:rPr lang="en-US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new</a:t>
            </a:r>
            <a:r>
              <a:rPr lang="en-US" dirty="0"/>
              <a:t> or </a:t>
            </a:r>
            <a:r>
              <a:rPr lang="en-US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existing</a:t>
            </a:r>
            <a:r>
              <a:rPr lang="en-US" dirty="0"/>
              <a:t> customers?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61B6993-921B-9B11-1DB3-D0F9B31395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FCIB Credit &amp; Collections Survey – December 2025</a:t>
            </a:r>
          </a:p>
        </p:txBody>
      </p:sp>
      <p:graphicFrame>
        <p:nvGraphicFramePr>
          <p:cNvPr id="22" name="Chart Placeholder 21">
            <a:extLst>
              <a:ext uri="{FF2B5EF4-FFF2-40B4-BE49-F238E27FC236}">
                <a16:creationId xmlns:a16="http://schemas.microsoft.com/office/drawing/2014/main" id="{613596DE-5EAF-DB5C-82B9-FFC960F8A877}"/>
              </a:ext>
            </a:extLst>
          </p:cNvPr>
          <p:cNvGraphicFramePr>
            <a:graphicFrameLocks noGrp="1"/>
          </p:cNvGraphicFramePr>
          <p:nvPr>
            <p:ph type="chart" sz="quarter" idx="16"/>
            <p:extLst>
              <p:ext uri="{D42A27DB-BD31-4B8C-83A1-F6EECF244321}">
                <p14:modId xmlns:p14="http://schemas.microsoft.com/office/powerpoint/2010/main" val="1343270218"/>
              </p:ext>
            </p:extLst>
          </p:nvPr>
        </p:nvGraphicFramePr>
        <p:xfrm>
          <a:off x="377824" y="1816100"/>
          <a:ext cx="9451975" cy="36560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0619973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D2A491-4963-4812-8A7F-2988301F9C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On average, what payment terms are you granting?</a:t>
            </a:r>
          </a:p>
        </p:txBody>
      </p:sp>
      <p:graphicFrame>
        <p:nvGraphicFramePr>
          <p:cNvPr id="15" name="Content Placeholder 14">
            <a:extLst>
              <a:ext uri="{FF2B5EF4-FFF2-40B4-BE49-F238E27FC236}">
                <a16:creationId xmlns:a16="http://schemas.microsoft.com/office/drawing/2014/main" id="{0DC7F1B9-5F18-5E25-B6F6-1506D4D9C03D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19001704"/>
              </p:ext>
            </p:extLst>
          </p:nvPr>
        </p:nvGraphicFramePr>
        <p:xfrm>
          <a:off x="377825" y="1422400"/>
          <a:ext cx="5641975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6" name="Content Placeholder 15">
            <a:extLst>
              <a:ext uri="{FF2B5EF4-FFF2-40B4-BE49-F238E27FC236}">
                <a16:creationId xmlns:a16="http://schemas.microsoft.com/office/drawing/2014/main" id="{3C1AEC80-47DD-071B-1A73-704A563A3F47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994607832"/>
              </p:ext>
            </p:extLst>
          </p:nvPr>
        </p:nvGraphicFramePr>
        <p:xfrm>
          <a:off x="6019800" y="1422400"/>
          <a:ext cx="5788025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696AA06-7C96-FD9C-BDD0-4892CAB03D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FCIB Credit &amp; Collections Survey – December 2025</a:t>
            </a:r>
          </a:p>
        </p:txBody>
      </p:sp>
    </p:spTree>
    <p:extLst>
      <p:ext uri="{BB962C8B-B14F-4D97-AF65-F5344CB8AC3E}">
        <p14:creationId xmlns:p14="http://schemas.microsoft.com/office/powerpoint/2010/main" val="19680780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D2A491-4963-4812-8A7F-2988301F9C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On average, what payment terms are you granting?</a:t>
            </a:r>
          </a:p>
        </p:txBody>
      </p:sp>
      <p:graphicFrame>
        <p:nvGraphicFramePr>
          <p:cNvPr id="15" name="Content Placeholder 14">
            <a:extLst>
              <a:ext uri="{FF2B5EF4-FFF2-40B4-BE49-F238E27FC236}">
                <a16:creationId xmlns:a16="http://schemas.microsoft.com/office/drawing/2014/main" id="{23FD931D-BE65-8901-8C5E-0E63EB4F139E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000744395"/>
              </p:ext>
            </p:extLst>
          </p:nvPr>
        </p:nvGraphicFramePr>
        <p:xfrm>
          <a:off x="377825" y="1407886"/>
          <a:ext cx="5641975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7" name="Content Placeholder 16">
            <a:extLst>
              <a:ext uri="{FF2B5EF4-FFF2-40B4-BE49-F238E27FC236}">
                <a16:creationId xmlns:a16="http://schemas.microsoft.com/office/drawing/2014/main" id="{648D0082-BE15-F635-82FE-DFD3456AF001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4013919681"/>
              </p:ext>
            </p:extLst>
          </p:nvPr>
        </p:nvGraphicFramePr>
        <p:xfrm>
          <a:off x="6172200" y="1422400"/>
          <a:ext cx="5635625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2B5B14E-5A88-2DD8-4F4C-2D8AF24371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FCIB Credit &amp; Collections Survey – December 2025</a:t>
            </a:r>
          </a:p>
        </p:txBody>
      </p:sp>
    </p:spTree>
    <p:extLst>
      <p:ext uri="{BB962C8B-B14F-4D97-AF65-F5344CB8AC3E}">
        <p14:creationId xmlns:p14="http://schemas.microsoft.com/office/powerpoint/2010/main" val="32943089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D2A491-4963-4812-8A7F-2988301F9C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the average number of days beyond terms in these countries?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C87BCB4-9386-B3E3-008E-C3E697E213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FCIB Credit &amp; Collections Survey – December 2025</a:t>
            </a:r>
          </a:p>
        </p:txBody>
      </p:sp>
      <p:sp>
        <p:nvSpPr>
          <p:cNvPr id="18" name="Content Placeholder 3">
            <a:extLst>
              <a:ext uri="{FF2B5EF4-FFF2-40B4-BE49-F238E27FC236}">
                <a16:creationId xmlns:a16="http://schemas.microsoft.com/office/drawing/2014/main" id="{C367B385-6CC1-9DD4-E9C1-C9C1AB473E52}"/>
              </a:ext>
            </a:extLst>
          </p:cNvPr>
          <p:cNvSpPr txBox="1">
            <a:spLocks/>
          </p:cNvSpPr>
          <p:nvPr/>
        </p:nvSpPr>
        <p:spPr>
          <a:xfrm>
            <a:off x="0" y="1825625"/>
            <a:ext cx="3209733" cy="3691625"/>
          </a:xfrm>
          <a:prstGeom prst="rect">
            <a:avLst/>
          </a:prstGeom>
        </p:spPr>
        <p:txBody>
          <a:bodyPr/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Wingdings" pitchFamily="2" charset="2"/>
              <a:buNone/>
            </a:pPr>
            <a:endParaRPr lang="en-US" dirty="0"/>
          </a:p>
          <a:p>
            <a:pPr marL="0" indent="0" algn="ctr">
              <a:buFont typeface="Wingdings" pitchFamily="2" charset="2"/>
              <a:buNone/>
            </a:pPr>
            <a:r>
              <a:rPr lang="en-US" dirty="0"/>
              <a:t>Canada</a:t>
            </a:r>
          </a:p>
          <a:p>
            <a:pPr marL="0" indent="0" algn="ctr">
              <a:buFont typeface="Wingdings" pitchFamily="2" charset="2"/>
              <a:buNone/>
            </a:pPr>
            <a:endParaRPr lang="en-US" dirty="0"/>
          </a:p>
          <a:p>
            <a:pPr marL="0" indent="0" algn="ctr">
              <a:buFont typeface="Wingdings" pitchFamily="2" charset="2"/>
              <a:buNone/>
            </a:pPr>
            <a:r>
              <a:rPr lang="en-US" sz="6000" dirty="0"/>
              <a:t>16</a:t>
            </a:r>
          </a:p>
          <a:p>
            <a:pPr marL="0" indent="0" algn="ctr">
              <a:buFont typeface="Wingdings" pitchFamily="2" charset="2"/>
              <a:buNone/>
            </a:pPr>
            <a:endParaRPr lang="en-US" sz="6000" dirty="0"/>
          </a:p>
          <a:p>
            <a:pPr marL="0" indent="0" algn="ctr">
              <a:buFont typeface="Wingdings" pitchFamily="2" charset="2"/>
              <a:buNone/>
            </a:pPr>
            <a:r>
              <a:rPr lang="en-US" sz="6000" dirty="0"/>
              <a:t>	</a:t>
            </a:r>
          </a:p>
        </p:txBody>
      </p:sp>
      <p:sp>
        <p:nvSpPr>
          <p:cNvPr id="19" name="Content Placeholder 7">
            <a:extLst>
              <a:ext uri="{FF2B5EF4-FFF2-40B4-BE49-F238E27FC236}">
                <a16:creationId xmlns:a16="http://schemas.microsoft.com/office/drawing/2014/main" id="{5DB6CD55-1370-E113-7A85-44EDFF52E183}"/>
              </a:ext>
            </a:extLst>
          </p:cNvPr>
          <p:cNvSpPr txBox="1">
            <a:spLocks/>
          </p:cNvSpPr>
          <p:nvPr/>
        </p:nvSpPr>
        <p:spPr>
          <a:xfrm>
            <a:off x="2994089" y="1825625"/>
            <a:ext cx="3209733" cy="3691625"/>
          </a:xfrm>
          <a:prstGeom prst="rect">
            <a:avLst/>
          </a:prstGeom>
        </p:spPr>
        <p:txBody>
          <a:bodyPr/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Wingdings" pitchFamily="2" charset="2"/>
              <a:buNone/>
            </a:pPr>
            <a:endParaRPr lang="en-US" dirty="0"/>
          </a:p>
          <a:p>
            <a:pPr marL="0" indent="0" algn="ctr">
              <a:buFont typeface="Wingdings" pitchFamily="2" charset="2"/>
              <a:buNone/>
            </a:pPr>
            <a:r>
              <a:rPr lang="en-US" dirty="0"/>
              <a:t>Indonesia</a:t>
            </a:r>
          </a:p>
          <a:p>
            <a:pPr marL="0" indent="0" algn="ctr">
              <a:buFont typeface="Wingdings" pitchFamily="2" charset="2"/>
              <a:buNone/>
            </a:pPr>
            <a:endParaRPr lang="en-US" dirty="0"/>
          </a:p>
          <a:p>
            <a:pPr marL="0" indent="0" algn="ctr">
              <a:buFont typeface="Wingdings" pitchFamily="2" charset="2"/>
              <a:buNone/>
            </a:pPr>
            <a:r>
              <a:rPr lang="en-US" sz="6000" dirty="0"/>
              <a:t>6</a:t>
            </a:r>
          </a:p>
          <a:p>
            <a:pPr marL="0" indent="0" algn="ctr">
              <a:buFont typeface="Wingdings" pitchFamily="2" charset="2"/>
              <a:buNone/>
            </a:pPr>
            <a:endParaRPr lang="en-US" sz="6000" dirty="0"/>
          </a:p>
          <a:p>
            <a:pPr marL="0" indent="0" algn="ctr">
              <a:buFont typeface="Wingdings" pitchFamily="2" charset="2"/>
              <a:buNone/>
            </a:pPr>
            <a:endParaRPr lang="en-US" sz="6000" dirty="0"/>
          </a:p>
          <a:p>
            <a:pPr marL="0" indent="0" algn="ctr">
              <a:buFont typeface="Wingdings" pitchFamily="2" charset="2"/>
              <a:buNone/>
            </a:pPr>
            <a:endParaRPr lang="en-US" sz="6000" dirty="0"/>
          </a:p>
          <a:p>
            <a:pPr marL="0" indent="0" algn="ctr">
              <a:buFont typeface="Wingdings" pitchFamily="2" charset="2"/>
              <a:buNone/>
            </a:pPr>
            <a:endParaRPr lang="en-US" sz="6000" dirty="0"/>
          </a:p>
        </p:txBody>
      </p:sp>
      <p:sp>
        <p:nvSpPr>
          <p:cNvPr id="20" name="Content Placeholder 8">
            <a:extLst>
              <a:ext uri="{FF2B5EF4-FFF2-40B4-BE49-F238E27FC236}">
                <a16:creationId xmlns:a16="http://schemas.microsoft.com/office/drawing/2014/main" id="{67A8AF47-CAD0-E3AB-A0B3-0D3D7DFB6ECE}"/>
              </a:ext>
            </a:extLst>
          </p:cNvPr>
          <p:cNvSpPr txBox="1">
            <a:spLocks/>
          </p:cNvSpPr>
          <p:nvPr/>
        </p:nvSpPr>
        <p:spPr>
          <a:xfrm>
            <a:off x="5988178" y="1825625"/>
            <a:ext cx="3209733" cy="3691625"/>
          </a:xfrm>
          <a:prstGeom prst="rect">
            <a:avLst/>
          </a:prstGeom>
        </p:spPr>
        <p:txBody>
          <a:bodyPr/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Wingdings" pitchFamily="2" charset="2"/>
              <a:buNone/>
            </a:pPr>
            <a:endParaRPr lang="en-US" dirty="0"/>
          </a:p>
          <a:p>
            <a:pPr marL="0" indent="0" algn="ctr">
              <a:buFont typeface="Wingdings" pitchFamily="2" charset="2"/>
              <a:buNone/>
            </a:pPr>
            <a:r>
              <a:rPr lang="en-US" dirty="0"/>
              <a:t>Spain </a:t>
            </a:r>
          </a:p>
          <a:p>
            <a:pPr marL="0" indent="0" algn="ctr">
              <a:buFont typeface="Wingdings" pitchFamily="2" charset="2"/>
              <a:buNone/>
            </a:pPr>
            <a:endParaRPr lang="en-US" dirty="0"/>
          </a:p>
          <a:p>
            <a:pPr marL="0" indent="0" algn="ctr">
              <a:buFont typeface="Wingdings" pitchFamily="2" charset="2"/>
              <a:buNone/>
            </a:pPr>
            <a:r>
              <a:rPr lang="en-US" sz="6000" dirty="0"/>
              <a:t>9</a:t>
            </a:r>
          </a:p>
          <a:p>
            <a:pPr marL="0" indent="0" algn="ctr">
              <a:buFont typeface="Wingdings" pitchFamily="2" charset="2"/>
              <a:buNone/>
            </a:pPr>
            <a:endParaRPr lang="en-US" sz="6000" dirty="0"/>
          </a:p>
          <a:p>
            <a:pPr marL="0" indent="0" algn="ctr">
              <a:buFont typeface="Wingdings" pitchFamily="2" charset="2"/>
              <a:buNone/>
            </a:pPr>
            <a:endParaRPr lang="en-US" sz="6000" dirty="0"/>
          </a:p>
          <a:p>
            <a:pPr marL="0" indent="0" algn="ctr">
              <a:buFont typeface="Wingdings" pitchFamily="2" charset="2"/>
              <a:buNone/>
            </a:pPr>
            <a:endParaRPr lang="en-US" sz="6000" dirty="0"/>
          </a:p>
          <a:p>
            <a:pPr marL="0" indent="0" algn="ctr">
              <a:buFont typeface="Wingdings" pitchFamily="2" charset="2"/>
              <a:buNone/>
            </a:pPr>
            <a:endParaRPr lang="en-US" dirty="0"/>
          </a:p>
        </p:txBody>
      </p:sp>
      <p:sp>
        <p:nvSpPr>
          <p:cNvPr id="21" name="Content Placeholder 9">
            <a:extLst>
              <a:ext uri="{FF2B5EF4-FFF2-40B4-BE49-F238E27FC236}">
                <a16:creationId xmlns:a16="http://schemas.microsoft.com/office/drawing/2014/main" id="{2DB2A0C3-E708-685C-750D-C0CA32351F5C}"/>
              </a:ext>
            </a:extLst>
          </p:cNvPr>
          <p:cNvSpPr txBox="1">
            <a:spLocks/>
          </p:cNvSpPr>
          <p:nvPr/>
        </p:nvSpPr>
        <p:spPr>
          <a:xfrm>
            <a:off x="8982267" y="1825625"/>
            <a:ext cx="3209733" cy="3691625"/>
          </a:xfrm>
          <a:prstGeom prst="rect">
            <a:avLst/>
          </a:prstGeom>
        </p:spPr>
        <p:txBody>
          <a:bodyPr/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Wingdings" pitchFamily="2" charset="2"/>
              <a:buNone/>
            </a:pPr>
            <a:endParaRPr lang="en-US" dirty="0"/>
          </a:p>
          <a:p>
            <a:pPr marL="0" indent="0" algn="ctr">
              <a:buFont typeface="Wingdings" pitchFamily="2" charset="2"/>
              <a:buNone/>
            </a:pPr>
            <a:r>
              <a:rPr lang="en-US" dirty="0"/>
              <a:t>USA</a:t>
            </a:r>
          </a:p>
          <a:p>
            <a:pPr marL="0" indent="0" algn="ctr">
              <a:buFont typeface="Wingdings" pitchFamily="2" charset="2"/>
              <a:buNone/>
            </a:pPr>
            <a:endParaRPr lang="en-US" dirty="0"/>
          </a:p>
          <a:p>
            <a:pPr marL="0" indent="0" algn="ctr">
              <a:buFont typeface="Wingdings" pitchFamily="2" charset="2"/>
              <a:buNone/>
            </a:pPr>
            <a:r>
              <a:rPr lang="en-US" sz="6000" dirty="0"/>
              <a:t>15</a:t>
            </a:r>
          </a:p>
          <a:p>
            <a:pPr marL="0" indent="0" algn="ctr">
              <a:buFont typeface="Wingdings" pitchFamily="2" charset="2"/>
              <a:buNone/>
            </a:pPr>
            <a:endParaRPr lang="en-US" sz="6000" dirty="0"/>
          </a:p>
          <a:p>
            <a:pPr marL="0" indent="0" algn="ctr">
              <a:buFont typeface="Wingdings" pitchFamily="2" charset="2"/>
              <a:buNone/>
            </a:pPr>
            <a:endParaRPr lang="en-US" sz="6000" dirty="0"/>
          </a:p>
          <a:p>
            <a:pPr marL="0" indent="0" algn="ctr">
              <a:buFont typeface="Wingdings" pitchFamily="2" charset="2"/>
              <a:buNone/>
            </a:pPr>
            <a:endParaRPr lang="en-US" sz="6000" dirty="0"/>
          </a:p>
        </p:txBody>
      </p:sp>
    </p:spTree>
    <p:extLst>
      <p:ext uri="{BB962C8B-B14F-4D97-AF65-F5344CB8AC3E}">
        <p14:creationId xmlns:p14="http://schemas.microsoft.com/office/powerpoint/2010/main" val="18571706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D2A491-4963-4812-8A7F-2988301F9C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Are payment delays increasing, decreasing, or staying the same?</a:t>
            </a:r>
          </a:p>
        </p:txBody>
      </p:sp>
      <p:graphicFrame>
        <p:nvGraphicFramePr>
          <p:cNvPr id="13" name="Content Placeholder 12">
            <a:extLst>
              <a:ext uri="{FF2B5EF4-FFF2-40B4-BE49-F238E27FC236}">
                <a16:creationId xmlns:a16="http://schemas.microsoft.com/office/drawing/2014/main" id="{D388A293-34A7-EBF4-23A5-BA0D05A54B42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66937415"/>
              </p:ext>
            </p:extLst>
          </p:nvPr>
        </p:nvGraphicFramePr>
        <p:xfrm>
          <a:off x="377825" y="1422400"/>
          <a:ext cx="5641975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5" name="Content Placeholder 14">
            <a:extLst>
              <a:ext uri="{FF2B5EF4-FFF2-40B4-BE49-F238E27FC236}">
                <a16:creationId xmlns:a16="http://schemas.microsoft.com/office/drawing/2014/main" id="{76E99CB7-DF7B-D164-4CFB-BF7A89A09C2E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576584168"/>
              </p:ext>
            </p:extLst>
          </p:nvPr>
        </p:nvGraphicFramePr>
        <p:xfrm>
          <a:off x="6172200" y="1422400"/>
          <a:ext cx="5635625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6C86336-823C-6573-D985-1E30923DD8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FCIB Credit &amp; Collections Survey – December 2025</a:t>
            </a:r>
          </a:p>
        </p:txBody>
      </p:sp>
    </p:spTree>
    <p:extLst>
      <p:ext uri="{BB962C8B-B14F-4D97-AF65-F5344CB8AC3E}">
        <p14:creationId xmlns:p14="http://schemas.microsoft.com/office/powerpoint/2010/main" val="22397593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D2A491-4963-4812-8A7F-2988301F9C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Are payment delays increasing, decreasing, or staying the same?</a:t>
            </a:r>
          </a:p>
        </p:txBody>
      </p:sp>
      <p:graphicFrame>
        <p:nvGraphicFramePr>
          <p:cNvPr id="22" name="Content Placeholder 19">
            <a:extLst>
              <a:ext uri="{FF2B5EF4-FFF2-40B4-BE49-F238E27FC236}">
                <a16:creationId xmlns:a16="http://schemas.microsoft.com/office/drawing/2014/main" id="{6A533776-9499-268E-6B04-033A7F39F39D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818892851"/>
              </p:ext>
            </p:extLst>
          </p:nvPr>
        </p:nvGraphicFramePr>
        <p:xfrm>
          <a:off x="377687" y="1568563"/>
          <a:ext cx="5641975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20" name="Content Placeholder 19">
            <a:extLst>
              <a:ext uri="{FF2B5EF4-FFF2-40B4-BE49-F238E27FC236}">
                <a16:creationId xmlns:a16="http://schemas.microsoft.com/office/drawing/2014/main" id="{7B842035-5FDD-2EA9-CB93-D5F476FA1194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4261080623"/>
              </p:ext>
            </p:extLst>
          </p:nvPr>
        </p:nvGraphicFramePr>
        <p:xfrm>
          <a:off x="6172200" y="1324429"/>
          <a:ext cx="5635625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7E10026-15CA-4C02-19CF-271110BD5F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FCIB Credit &amp; Collections Survey – December 2025</a:t>
            </a:r>
          </a:p>
        </p:txBody>
      </p:sp>
    </p:spTree>
    <p:extLst>
      <p:ext uri="{BB962C8B-B14F-4D97-AF65-F5344CB8AC3E}">
        <p14:creationId xmlns:p14="http://schemas.microsoft.com/office/powerpoint/2010/main" val="19451652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919A74-2F05-44AC-ADFB-7F2FEA7C3D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most common causes of payment delays</a:t>
            </a:r>
          </a:p>
        </p:txBody>
      </p:sp>
      <p:graphicFrame>
        <p:nvGraphicFramePr>
          <p:cNvPr id="18" name="Content Placeholder 17">
            <a:extLst>
              <a:ext uri="{FF2B5EF4-FFF2-40B4-BE49-F238E27FC236}">
                <a16:creationId xmlns:a16="http://schemas.microsoft.com/office/drawing/2014/main" id="{B9E61CF6-179C-7879-6141-9452AEE8F156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84093670"/>
              </p:ext>
            </p:extLst>
          </p:nvPr>
        </p:nvGraphicFramePr>
        <p:xfrm>
          <a:off x="377825" y="1422400"/>
          <a:ext cx="5641975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20" name="Content Placeholder 19">
            <a:extLst>
              <a:ext uri="{FF2B5EF4-FFF2-40B4-BE49-F238E27FC236}">
                <a16:creationId xmlns:a16="http://schemas.microsoft.com/office/drawing/2014/main" id="{3C7A2FA3-00D6-36CC-5AAF-57C91AFB4801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069113394"/>
              </p:ext>
            </p:extLst>
          </p:nvPr>
        </p:nvGraphicFramePr>
        <p:xfrm>
          <a:off x="5836817" y="1422400"/>
          <a:ext cx="5641975" cy="45195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F2F6C49-E656-76F6-F543-E371097343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FCIB Credit &amp; Collections Survey – December 2025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54A3D7E-98BE-770C-A955-0696726FA24A}"/>
              </a:ext>
            </a:extLst>
          </p:cNvPr>
          <p:cNvSpPr txBox="1"/>
          <p:nvPr/>
        </p:nvSpPr>
        <p:spPr>
          <a:xfrm>
            <a:off x="3112627" y="5971627"/>
            <a:ext cx="540483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/>
              <a:t>*(i.e. customer only pays on a set day of the month)</a:t>
            </a:r>
          </a:p>
        </p:txBody>
      </p:sp>
    </p:spTree>
    <p:extLst>
      <p:ext uri="{BB962C8B-B14F-4D97-AF65-F5344CB8AC3E}">
        <p14:creationId xmlns:p14="http://schemas.microsoft.com/office/powerpoint/2010/main" val="13517911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919A74-2F05-44AC-ADFB-7F2FEA7C3D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most common causes of payment delays</a:t>
            </a:r>
          </a:p>
        </p:txBody>
      </p:sp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id="{650B3BFC-4B8F-A97A-E730-2599F0C630C7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432929908"/>
              </p:ext>
            </p:extLst>
          </p:nvPr>
        </p:nvGraphicFramePr>
        <p:xfrm>
          <a:off x="377825" y="1510392"/>
          <a:ext cx="5251451" cy="42633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9" name="Content Placeholder 8">
            <a:extLst>
              <a:ext uri="{FF2B5EF4-FFF2-40B4-BE49-F238E27FC236}">
                <a16:creationId xmlns:a16="http://schemas.microsoft.com/office/drawing/2014/main" id="{4C318FAC-28E9-2854-8BDA-C6820CA68F26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098844572"/>
              </p:ext>
            </p:extLst>
          </p:nvPr>
        </p:nvGraphicFramePr>
        <p:xfrm>
          <a:off x="5629276" y="1310640"/>
          <a:ext cx="6562726" cy="51847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359A572-F040-4CAA-C056-EA7D4ACDD5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FCIB Credit &amp; Collections Survey – December 2025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3A73664-7B65-6971-9521-F8B105E3EBF4}"/>
              </a:ext>
            </a:extLst>
          </p:cNvPr>
          <p:cNvSpPr txBox="1"/>
          <p:nvPr/>
        </p:nvSpPr>
        <p:spPr>
          <a:xfrm>
            <a:off x="3051704" y="5976748"/>
            <a:ext cx="471064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*(i.e. customer only pays on a set day of the month)</a:t>
            </a:r>
          </a:p>
        </p:txBody>
      </p:sp>
      <p:graphicFrame>
        <p:nvGraphicFramePr>
          <p:cNvPr id="3" name="Content Placeholder 7">
            <a:extLst>
              <a:ext uri="{FF2B5EF4-FFF2-40B4-BE49-F238E27FC236}">
                <a16:creationId xmlns:a16="http://schemas.microsoft.com/office/drawing/2014/main" id="{13155D17-1803-84FF-D936-AC96417336B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88671854"/>
              </p:ext>
            </p:extLst>
          </p:nvPr>
        </p:nvGraphicFramePr>
        <p:xfrm>
          <a:off x="5629276" y="1319797"/>
          <a:ext cx="5641975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29014104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Blue Green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Trebuchet MS">
      <a:majorFont>
        <a:latin typeface="Trebuchet MS" panose="020B0603020202020204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{42E04280-943C-8D4C-ACC1-C99B4E820574}tf10001057</Template>
  <TotalTime>3616</TotalTime>
  <Words>567</Words>
  <Application>Microsoft Office PowerPoint</Application>
  <PresentationFormat>Widescreen</PresentationFormat>
  <Paragraphs>104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-apple-system</vt:lpstr>
      <vt:lpstr>Arial</vt:lpstr>
      <vt:lpstr>Calibri</vt:lpstr>
      <vt:lpstr>Trebuchet MS</vt:lpstr>
      <vt:lpstr>Wingdings</vt:lpstr>
      <vt:lpstr>Office Theme</vt:lpstr>
      <vt:lpstr>FCIB Credit &amp; Collections Survey</vt:lpstr>
      <vt:lpstr>Are your sales primarily to new or existing customers?</vt:lpstr>
      <vt:lpstr>On average, what payment terms are you granting?</vt:lpstr>
      <vt:lpstr>On average, what payment terms are you granting?</vt:lpstr>
      <vt:lpstr>What is the average number of days beyond terms in these countries?</vt:lpstr>
      <vt:lpstr>Are payment delays increasing, decreasing, or staying the same?</vt:lpstr>
      <vt:lpstr>Are payment delays increasing, decreasing, or staying the same?</vt:lpstr>
      <vt:lpstr>The most common causes of payment delays</vt:lpstr>
      <vt:lpstr>The most common causes of payment delays</vt:lpstr>
      <vt:lpstr>Methods used to secure payment</vt:lpstr>
      <vt:lpstr>Methods used to secure payment</vt:lpstr>
      <vt:lpstr>Insights from Credit Professionals</vt:lpstr>
      <vt:lpstr>Insights from Credit Professionals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Tina Widzbor</dc:creator>
  <cp:lastModifiedBy>James Youse</cp:lastModifiedBy>
  <cp:revision>418</cp:revision>
  <dcterms:created xsi:type="dcterms:W3CDTF">2022-06-10T13:49:05Z</dcterms:created>
  <dcterms:modified xsi:type="dcterms:W3CDTF">2026-01-15T21:26:39Z</dcterms:modified>
</cp:coreProperties>
</file>