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3" d="100"/>
          <a:sy n="103" d="100"/>
        </p:scale>
        <p:origin x="22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Existing</c:v>
                </c:pt>
              </c:strCache>
            </c:strRef>
          </c:tx>
          <c:spPr>
            <a:solidFill>
              <a:srgbClr val="58B6C0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Germany</c:v>
                </c:pt>
                <c:pt idx="1">
                  <c:v>Japan</c:v>
                </c:pt>
                <c:pt idx="2">
                  <c:v>Mexico</c:v>
                </c:pt>
                <c:pt idx="3">
                  <c:v>South Korea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E6-442A-93F9-C28269B7E2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New</c:v>
                </c:pt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Germany</c:v>
                </c:pt>
                <c:pt idx="1">
                  <c:v>Japan</c:v>
                </c:pt>
                <c:pt idx="2">
                  <c:v>Mexico</c:v>
                </c:pt>
                <c:pt idx="3">
                  <c:v>South Korea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E6-442A-93F9-C28269B7E2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50</c:v>
                </c:pt>
                <c:pt idx="1">
                  <c:v>33</c:v>
                </c:pt>
                <c:pt idx="2">
                  <c:v>33</c:v>
                </c:pt>
                <c:pt idx="3">
                  <c:v>17</c:v>
                </c:pt>
                <c:pt idx="4">
                  <c:v>17</c:v>
                </c:pt>
                <c:pt idx="5">
                  <c:v>50</c:v>
                </c:pt>
                <c:pt idx="6">
                  <c:v>1E-4</c:v>
                </c:pt>
                <c:pt idx="7">
                  <c:v>1E-4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33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56-4B47-9D43-2DB42EDCF55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62</c:v>
                </c:pt>
                <c:pt idx="1">
                  <c:v>25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50</c:v>
                </c:pt>
                <c:pt idx="6">
                  <c:v>1E-3</c:v>
                </c:pt>
                <c:pt idx="7">
                  <c:v>1E-3</c:v>
                </c:pt>
                <c:pt idx="8">
                  <c:v>12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02-4821-B4B1-78A8157F97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54</c:v>
                </c:pt>
                <c:pt idx="1">
                  <c:v>23</c:v>
                </c:pt>
                <c:pt idx="2">
                  <c:v>46</c:v>
                </c:pt>
                <c:pt idx="3">
                  <c:v>15</c:v>
                </c:pt>
                <c:pt idx="4">
                  <c:v>15</c:v>
                </c:pt>
                <c:pt idx="5">
                  <c:v>23</c:v>
                </c:pt>
                <c:pt idx="6">
                  <c:v>8</c:v>
                </c:pt>
                <c:pt idx="7">
                  <c:v>8</c:v>
                </c:pt>
                <c:pt idx="8">
                  <c:v>15</c:v>
                </c:pt>
                <c:pt idx="9">
                  <c:v>8</c:v>
                </c:pt>
                <c:pt idx="10">
                  <c:v>8</c:v>
                </c:pt>
                <c:pt idx="11">
                  <c:v>15</c:v>
                </c:pt>
                <c:pt idx="1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3E-47D6-97CD-9203B46578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Billing Disputes</c:v>
                </c:pt>
                <c:pt idx="1">
                  <c:v>Other Disputes</c:v>
                </c:pt>
                <c:pt idx="2">
                  <c:v>Cash Flow Issues</c:v>
                </c:pt>
                <c:pt idx="3">
                  <c:v>Inability to pay</c:v>
                </c:pt>
                <c:pt idx="4">
                  <c:v>Unwillingness to pay</c:v>
                </c:pt>
                <c:pt idx="5">
                  <c:v>Customer payment policy</c:v>
                </c:pt>
                <c:pt idx="6">
                  <c:v>Government Approval</c:v>
                </c:pt>
                <c:pt idx="7">
                  <c:v>Regulatory Issues</c:v>
                </c:pt>
                <c:pt idx="8">
                  <c:v>Foreign Exchange Rates</c:v>
                </c:pt>
                <c:pt idx="9">
                  <c:v>Central Bank Issues</c:v>
                </c:pt>
                <c:pt idx="10">
                  <c:v>Cultural Norms and Customs</c:v>
                </c:pt>
                <c:pt idx="11">
                  <c:v>Supply Chain/Shipping Issues</c:v>
                </c:pt>
                <c:pt idx="12">
                  <c:v>Other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50</c:v>
                </c:pt>
                <c:pt idx="1">
                  <c:v>17</c:v>
                </c:pt>
                <c:pt idx="2">
                  <c:v>17</c:v>
                </c:pt>
                <c:pt idx="3">
                  <c:v>17</c:v>
                </c:pt>
                <c:pt idx="4">
                  <c:v>33</c:v>
                </c:pt>
                <c:pt idx="5">
                  <c:v>50</c:v>
                </c:pt>
                <c:pt idx="6">
                  <c:v>17</c:v>
                </c:pt>
                <c:pt idx="7">
                  <c:v>1E-3</c:v>
                </c:pt>
                <c:pt idx="8">
                  <c:v>33</c:v>
                </c:pt>
                <c:pt idx="9">
                  <c:v>33</c:v>
                </c:pt>
                <c:pt idx="10">
                  <c:v>17</c:v>
                </c:pt>
                <c:pt idx="11">
                  <c:v>33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4E-4B1B-8849-CCD3825C9A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b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Check</c:v>
                </c:pt>
                <c:pt idx="4">
                  <c:v>Credit Card</c:v>
                </c:pt>
                <c:pt idx="5">
                  <c:v>Bank Pay Obligation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83</c:v>
                </c:pt>
                <c:pt idx="1">
                  <c:v>33</c:v>
                </c:pt>
                <c:pt idx="2">
                  <c:v>17</c:v>
                </c:pt>
                <c:pt idx="3">
                  <c:v>33</c:v>
                </c:pt>
                <c:pt idx="4">
                  <c:v>17</c:v>
                </c:pt>
                <c:pt idx="5">
                  <c:v>1E-3</c:v>
                </c:pt>
                <c:pt idx="6">
                  <c:v>33</c:v>
                </c:pt>
                <c:pt idx="7">
                  <c:v>33</c:v>
                </c:pt>
                <c:pt idx="1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45-46DF-A421-880530C8F85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Check</c:v>
                </c:pt>
                <c:pt idx="4">
                  <c:v>Credit Card</c:v>
                </c:pt>
                <c:pt idx="5">
                  <c:v>Bank Pay Obligation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91</c:v>
                </c:pt>
                <c:pt idx="1">
                  <c:v>18</c:v>
                </c:pt>
                <c:pt idx="2">
                  <c:v>18</c:v>
                </c:pt>
                <c:pt idx="3">
                  <c:v>18</c:v>
                </c:pt>
                <c:pt idx="4">
                  <c:v>18</c:v>
                </c:pt>
                <c:pt idx="5">
                  <c:v>1E-3</c:v>
                </c:pt>
                <c:pt idx="6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17-4D7F-9183-F015B66E4C4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Check</c:v>
                </c:pt>
                <c:pt idx="4">
                  <c:v>Credit Card</c:v>
                </c:pt>
                <c:pt idx="5">
                  <c:v>Bank Pay Obligation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79</c:v>
                </c:pt>
                <c:pt idx="1">
                  <c:v>21</c:v>
                </c:pt>
                <c:pt idx="2">
                  <c:v>21</c:v>
                </c:pt>
                <c:pt idx="3">
                  <c:v>21</c:v>
                </c:pt>
                <c:pt idx="4">
                  <c:v>14</c:v>
                </c:pt>
                <c:pt idx="5">
                  <c:v>1E-3</c:v>
                </c:pt>
                <c:pt idx="6">
                  <c:v>21</c:v>
                </c:pt>
                <c:pt idx="7">
                  <c:v>7</c:v>
                </c:pt>
                <c:pt idx="1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B7-4BD8-B47C-B6565D710BE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Wire Transfer</c:v>
                </c:pt>
                <c:pt idx="1">
                  <c:v>EFT (seller initiated)</c:v>
                </c:pt>
                <c:pt idx="2">
                  <c:v>EFT (buyer initiated)</c:v>
                </c:pt>
                <c:pt idx="3">
                  <c:v> Check</c:v>
                </c:pt>
                <c:pt idx="4">
                  <c:v>Credit Card</c:v>
                </c:pt>
                <c:pt idx="5">
                  <c:v>BPO (Bank Payment Obligation)</c:v>
                </c:pt>
                <c:pt idx="6">
                  <c:v>Letter of Credit</c:v>
                </c:pt>
                <c:pt idx="7">
                  <c:v>Cash Against Documents</c:v>
                </c:pt>
                <c:pt idx="8">
                  <c:v>Dated Draft</c:v>
                </c:pt>
                <c:pt idx="9">
                  <c:v>Cryptocurrency transfer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89</c:v>
                </c:pt>
                <c:pt idx="1">
                  <c:v>11</c:v>
                </c:pt>
                <c:pt idx="2">
                  <c:v>11</c:v>
                </c:pt>
                <c:pt idx="3">
                  <c:v>0</c:v>
                </c:pt>
                <c:pt idx="4">
                  <c:v>0</c:v>
                </c:pt>
                <c:pt idx="5">
                  <c:v>11</c:v>
                </c:pt>
                <c:pt idx="6">
                  <c:v>44</c:v>
                </c:pt>
                <c:pt idx="7">
                  <c:v>33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72-4475-A0FE-E3D870EE3E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Over 90 days</c:v>
                </c:pt>
                <c:pt idx="4">
                  <c:v>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57</c:v>
                </c:pt>
                <c:pt idx="1">
                  <c:v>14</c:v>
                </c:pt>
                <c:pt idx="2">
                  <c:v>1E-3</c:v>
                </c:pt>
                <c:pt idx="3">
                  <c:v>14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19-4786-AAC0-938E11C9BF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Over 90 days</c:v>
                </c:pt>
                <c:pt idx="4">
                  <c:v>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</c:v>
                </c:pt>
                <c:pt idx="1">
                  <c:v>27</c:v>
                </c:pt>
                <c:pt idx="2">
                  <c:v>18</c:v>
                </c:pt>
                <c:pt idx="3">
                  <c:v>9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3F-4B16-B9AD-6B3F2B892B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Over 90 days</c:v>
                </c:pt>
                <c:pt idx="4">
                  <c:v>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</c:v>
                </c:pt>
                <c:pt idx="1">
                  <c:v>43</c:v>
                </c:pt>
                <c:pt idx="2">
                  <c:v>21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A5-4512-BAFF-99241B0151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1-30 days</c:v>
                </c:pt>
                <c:pt idx="1">
                  <c:v>31-60 days</c:v>
                </c:pt>
                <c:pt idx="2">
                  <c:v>61-90 days</c:v>
                </c:pt>
                <c:pt idx="3">
                  <c:v>Over 90 days</c:v>
                </c:pt>
                <c:pt idx="4">
                  <c:v>We do not extend credit to customers in this country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33</c:v>
                </c:pt>
                <c:pt idx="1">
                  <c:v>11</c:v>
                </c:pt>
                <c:pt idx="2">
                  <c:v>22</c:v>
                </c:pt>
                <c:pt idx="3">
                  <c:v>11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76-458A-A39E-AF29A90DCC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0</c:v>
                </c:pt>
                <c:pt idx="2">
                  <c:v>67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E-43E8-B4A0-4D75C8F680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75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CD-486F-B2D1-6B8757375B5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29</c:v>
                </c:pt>
                <c:pt idx="1">
                  <c:v>0</c:v>
                </c:pt>
                <c:pt idx="2">
                  <c:v>64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61-40E7-8485-2B4C74903E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494BA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Increasing</c:v>
                </c:pt>
                <c:pt idx="1">
                  <c:v>Decreasing</c:v>
                </c:pt>
                <c:pt idx="2">
                  <c:v>Staying the Same</c:v>
                </c:pt>
                <c:pt idx="3">
                  <c:v>Not experiencing payment delays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0</c:v>
                </c:pt>
                <c:pt idx="2">
                  <c:v>56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E6-422E-820E-731DC415BA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713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46720" y="45720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</a:rPr>
              <a:t>January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-95250" y="153035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4A7090"/>
                </a:solidFill>
              </a:rPr>
              <a:t>FCIB CREDIT &amp; COLLECTIONS SURVEY JANUARY 2026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2011680" y="275971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</a:rPr>
              <a:t>Germany, Japan, Mexico, South Korea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Germany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343657022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Japan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446601485"/>
              </p:ext>
            </p:extLst>
          </p:nvPr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 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Methods used to secure payment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03029877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South Korea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Insights from Credit Professionals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Japan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428194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We find most customers pay on-time.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863399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Japan’s business culture is built on trust, long‑term relationships, and respect. Maintain a respectful, calm tone in all communication.</a:t>
            </a:r>
          </a:p>
        </p:txBody>
      </p:sp>
      <p:sp>
        <p:nvSpPr>
          <p:cNvPr id="6" name="Text 4"/>
          <p:cNvSpPr/>
          <p:nvPr/>
        </p:nvSpPr>
        <p:spPr>
          <a:xfrm>
            <a:off x="457200" y="246097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Make sure that you have a local consulting firm providing you sound advice to structure your business correctly including observing taxation rules.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0" y="109728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South Korea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8178" y="1428194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We find most customers are good payers.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0" y="1863399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Know your customer -- truly know your customer and business and history (5 C's of Credit are more important than ever in the current world economics).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0" y="2368296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Perform a proper credit evaluation on the customer. 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64524" y="2928305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Mexico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57200" y="501091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We do not do business in Brazil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0" y="2990088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Germany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0" y="3419856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/>
              <a:t>Ensure documentation is flawless, exact invoice details (PO number, VAT ID, legal entity name, delivery date).</a:t>
            </a:r>
          </a:p>
        </p:txBody>
      </p:sp>
      <p:sp>
        <p:nvSpPr>
          <p:cNvPr id="19" name="Text 17"/>
          <p:cNvSpPr/>
          <p:nvPr/>
        </p:nvSpPr>
        <p:spPr>
          <a:xfrm>
            <a:off x="4572000" y="3900040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We are a service-related business and different services need to be invoiced separately.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0" y="4326842"/>
            <a:ext cx="402336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ts val="14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Do a thorough background check on the history of the company.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08919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 </a:t>
            </a:r>
            <a:endParaRPr lang="en-US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B7683A3-C88D-4261-3E58-A47B2D480BC3}"/>
              </a:ext>
            </a:extLst>
          </p:cNvPr>
          <p:cNvSpPr txBox="1"/>
          <p:nvPr/>
        </p:nvSpPr>
        <p:spPr>
          <a:xfrm>
            <a:off x="308919" y="3103848"/>
            <a:ext cx="4127157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ts val="14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Truly know you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customer, the business and history (5 C's of Credit are more important than ever in the current world economics).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4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Ensure invoices match purchase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rders exactly.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ts val="1400"/>
              </a:lnSpc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diligent in collections; allowing items to age over 90 days will make it much harder to collect.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Non-country-specific Advice from the survey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09728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Know your real customer, not the Trade/Banner name but the True Legal Entity (5 C's of Credit).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353312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Start building a relationship with your customer early and include your salesperson.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609344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Consistent communication with your key customers is essential.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865376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Follow up with the customer’s buyer and finance departments as many times as necessary.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212140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Obtain updated credit information. Verify owner and address, as changes are often not communicated by the customer. Know all you can about the customer. Pull a credit report for payment history and legal status and name verification.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542032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With continued global inflation, tariff wars and high interest, you need to know your true legal customer to prevent fraud and minimize risk to your AR.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962656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It is important to know the customer's payment process to avoid misunderstandings or delays due to administrative issues.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3218688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Obtain financial statements on your customers and backstop sales with credit insurance when possible.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474720"/>
            <a:ext cx="86868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</a:rPr>
              <a:t>Ensure clear payment language is on the wire payments received.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your sales primarily to new or existing customers?</a:t>
            </a:r>
            <a:endParaRPr lang="en-US" sz="1800" dirty="0"/>
          </a:p>
        </p:txBody>
      </p:sp>
      <p:graphicFrame>
        <p:nvGraphicFramePr>
          <p:cNvPr id="3" name="Chart 0"/>
          <p:cNvGraphicFramePr/>
          <p:nvPr/>
        </p:nvGraphicFramePr>
        <p:xfrm>
          <a:off x="457200" y="1097280"/>
          <a:ext cx="804672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Germany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342054792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Japan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4159470251"/>
              </p:ext>
            </p:extLst>
          </p:nvPr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On average, what payment terms are you granting?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797940178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South Korea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1147482617"/>
              </p:ext>
            </p:extLst>
          </p:nvPr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What is the average number of days beyond terms in these countries?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Germany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18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22860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Japan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6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Mexico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25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5943600" y="182880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South Korea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943600" y="2377440"/>
            <a:ext cx="2286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dirty="0">
                <a:solidFill>
                  <a:srgbClr val="000000"/>
                </a:solidFill>
              </a:rPr>
              <a:t>10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Germany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Japan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 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Are payment delays increasing, decreasing, or staying the same?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South Korea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Germany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01513616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Japan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2181414195"/>
              </p:ext>
            </p:extLst>
          </p:nvPr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</a:rPr>
              <a:t>The most common causes of payment delays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21031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Mexico</a:t>
            </a:r>
            <a:endParaRPr lang="en-US" sz="16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522338753"/>
              </p:ext>
            </p:extLst>
          </p:nvPr>
        </p:nvGraphicFramePr>
        <p:xfrm>
          <a:off x="4572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 2"/>
          <p:cNvSpPr/>
          <p:nvPr/>
        </p:nvSpPr>
        <p:spPr>
          <a:xfrm>
            <a:off x="6217920" y="1371600"/>
            <a:ext cx="3657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</a:rPr>
              <a:t>South Korea</a:t>
            </a:r>
            <a:endParaRPr lang="en-US" sz="1600" dirty="0"/>
          </a:p>
        </p:txBody>
      </p:sp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3432113998"/>
              </p:ext>
            </p:extLst>
          </p:nvPr>
        </p:nvGraphicFramePr>
        <p:xfrm>
          <a:off x="4572000" y="164592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983480"/>
            <a:ext cx="82296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FCIB CREDIT &amp; COLLECTIONS SURVEY JANUARY 2026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631</Words>
  <Application>Microsoft Office PowerPoint</Application>
  <PresentationFormat>On-screen Show (16:9)</PresentationFormat>
  <Paragraphs>90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James Youse</cp:lastModifiedBy>
  <cp:revision>8</cp:revision>
  <dcterms:created xsi:type="dcterms:W3CDTF">2026-02-11T15:37:31Z</dcterms:created>
  <dcterms:modified xsi:type="dcterms:W3CDTF">2026-02-11T22:07:05Z</dcterms:modified>
</cp:coreProperties>
</file>