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Existing</c:v>
                </c:pt>
              </c:strCache>
            </c:strRef>
          </c:tx>
          <c:spPr>
            <a:solidFill>
              <a:srgbClr val="58B6C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Australia</c:v>
                </c:pt>
                <c:pt idx="1">
                  <c:v>Honduras</c:v>
                </c:pt>
                <c:pt idx="2">
                  <c:v>Nicaragua</c:v>
                </c:pt>
                <c:pt idx="3">
                  <c:v>Poland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E4-4409-95B6-D577168DFA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</c:v>
                </c:pt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Australia</c:v>
                </c:pt>
                <c:pt idx="1">
                  <c:v>Honduras</c:v>
                </c:pt>
                <c:pt idx="2">
                  <c:v>Nicaragua</c:v>
                </c:pt>
                <c:pt idx="3">
                  <c:v>Poland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E4-4409-95B6-D577168DFA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29</c:v>
                </c:pt>
                <c:pt idx="1">
                  <c:v>14</c:v>
                </c:pt>
                <c:pt idx="2">
                  <c:v>43</c:v>
                </c:pt>
                <c:pt idx="3">
                  <c:v>14</c:v>
                </c:pt>
                <c:pt idx="4">
                  <c:v>29</c:v>
                </c:pt>
                <c:pt idx="5">
                  <c:v>43</c:v>
                </c:pt>
                <c:pt idx="6">
                  <c:v>0</c:v>
                </c:pt>
                <c:pt idx="7">
                  <c:v>29</c:v>
                </c:pt>
                <c:pt idx="8">
                  <c:v>14</c:v>
                </c:pt>
                <c:pt idx="9">
                  <c:v>14</c:v>
                </c:pt>
                <c:pt idx="10">
                  <c:v>29</c:v>
                </c:pt>
                <c:pt idx="1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37-42BC-A787-9153F865A1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0</c:v>
                </c:pt>
                <c:pt idx="7">
                  <c:v>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4-470E-A497-33FAA53E53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0</c:v>
                </c:pt>
                <c:pt idx="7">
                  <c:v>50</c:v>
                </c:pt>
                <c:pt idx="8">
                  <c:v>50</c:v>
                </c:pt>
                <c:pt idx="9">
                  <c:v>100</c:v>
                </c:pt>
                <c:pt idx="10">
                  <c:v>50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9E-42ED-98B9-454128EF66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33</c:v>
                </c:pt>
                <c:pt idx="1">
                  <c:v>17</c:v>
                </c:pt>
                <c:pt idx="2">
                  <c:v>50</c:v>
                </c:pt>
                <c:pt idx="3">
                  <c:v>33</c:v>
                </c:pt>
                <c:pt idx="4">
                  <c:v>17</c:v>
                </c:pt>
                <c:pt idx="5">
                  <c:v>33</c:v>
                </c:pt>
                <c:pt idx="6">
                  <c:v>0</c:v>
                </c:pt>
                <c:pt idx="7">
                  <c:v>17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34-4E34-8172-599D4D5BFD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73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27</c:v>
                </c:pt>
                <c:pt idx="5">
                  <c:v>0</c:v>
                </c:pt>
                <c:pt idx="6">
                  <c:v>9</c:v>
                </c:pt>
                <c:pt idx="7">
                  <c:v>18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EC-4400-B91B-A80BC95D45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33</c:v>
                </c:pt>
                <c:pt idx="2">
                  <c:v>33</c:v>
                </c:pt>
                <c:pt idx="3">
                  <c:v>33</c:v>
                </c:pt>
                <c:pt idx="4">
                  <c:v>33</c:v>
                </c:pt>
                <c:pt idx="5">
                  <c:v>0</c:v>
                </c:pt>
                <c:pt idx="6">
                  <c:v>0</c:v>
                </c:pt>
                <c:pt idx="7">
                  <c:v>33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1D-4E2D-BB4C-ABB21A5CE5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33</c:v>
                </c:pt>
                <c:pt idx="2">
                  <c:v>33</c:v>
                </c:pt>
                <c:pt idx="3">
                  <c:v>33</c:v>
                </c:pt>
                <c:pt idx="4">
                  <c:v>33</c:v>
                </c:pt>
                <c:pt idx="5">
                  <c:v>0</c:v>
                </c:pt>
                <c:pt idx="6">
                  <c:v>33</c:v>
                </c:pt>
                <c:pt idx="7">
                  <c:v>33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BB-4585-AAE0-02638630BF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78</c:v>
                </c:pt>
                <c:pt idx="1">
                  <c:v>22</c:v>
                </c:pt>
                <c:pt idx="2">
                  <c:v>22</c:v>
                </c:pt>
                <c:pt idx="3">
                  <c:v>22</c:v>
                </c:pt>
                <c:pt idx="4">
                  <c:v>33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39-4756-9B6C-A216846CB3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</c:v>
                </c:pt>
                <c:pt idx="1">
                  <c:v>36</c:v>
                </c:pt>
                <c:pt idx="2">
                  <c:v>27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77-41C8-B90C-DF82670D8F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</c:v>
                </c:pt>
                <c:pt idx="1">
                  <c:v>0</c:v>
                </c:pt>
                <c:pt idx="2">
                  <c:v>33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7E-4C6E-B7B4-09308E5943B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</c:v>
                </c:pt>
                <c:pt idx="1">
                  <c:v>0</c:v>
                </c:pt>
                <c:pt idx="2">
                  <c:v>33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B-4A23-8604-6891D61D79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44</c:v>
                </c:pt>
                <c:pt idx="2">
                  <c:v>0</c:v>
                </c:pt>
                <c:pt idx="3">
                  <c:v>11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98-4419-923C-02D1F1ED49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64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A8-4959-9277-22BA089B15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67</c:v>
                </c:pt>
                <c:pt idx="1">
                  <c:v>0</c:v>
                </c:pt>
                <c:pt idx="2">
                  <c:v>33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C6-409C-A197-3F47F38ADC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0</c:v>
                </c:pt>
                <c:pt idx="2">
                  <c:v>33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44-4B21-9EB7-0F8AB8D741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0</c:v>
                </c:pt>
                <c:pt idx="2">
                  <c:v>44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D6-4EEE-BB24-51E75E4937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128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49870" y="47625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February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1600" y="1425966"/>
            <a:ext cx="8940800" cy="457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4A7090"/>
                </a:solidFill>
              </a:rPr>
              <a:t>FCIB CREDIT &amp; COLLECTIONS SURVEY February 2026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011680" y="2194559"/>
            <a:ext cx="9144000" cy="4508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Australia, Honduras, Nicaragua, Poland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Australia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Honduras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Nicaragua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Poland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Insights from Credit Professionals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97279"/>
            <a:ext cx="4023360" cy="1554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Australia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606387"/>
            <a:ext cx="4023360" cy="3321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111028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390538"/>
            <a:ext cx="4023360" cy="457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07773" y="1850244"/>
            <a:ext cx="4023360" cy="649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lnSpc>
                <a:spcPts val="14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Customers often request extended payment terms, including end-of-month. It’s important to push back early. These requests are usually negotiable and often accepted when challenged.</a:t>
            </a:r>
          </a:p>
          <a:p>
            <a:pPr marL="171450" indent="-171450">
              <a:lnSpc>
                <a:spcPts val="14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200" dirty="0"/>
              <a:t>Verify the customer’s legal entity structure thoroughly, including any trusts or related entities.</a:t>
            </a:r>
          </a:p>
          <a:p>
            <a:pPr marL="171450" indent="-171450">
              <a:lnSpc>
                <a:spcPts val="14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200" dirty="0"/>
              <a:t>Communication is generally straightforward, but customers often have numerous front‑end requirements before completing a purchase.</a:t>
            </a:r>
          </a:p>
        </p:txBody>
      </p:sp>
      <p:sp>
        <p:nvSpPr>
          <p:cNvPr id="10" name="Text 8"/>
          <p:cNvSpPr/>
          <p:nvPr/>
        </p:nvSpPr>
        <p:spPr>
          <a:xfrm>
            <a:off x="4572000" y="1097279"/>
            <a:ext cx="4023360" cy="15541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Poland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0" y="1653334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A relatively small market for us, so all billing is handled through our Ireland legal entity to reduce reporting and legislative costs.</a:t>
            </a:r>
          </a:p>
        </p:txBody>
      </p:sp>
      <p:sp>
        <p:nvSpPr>
          <p:cNvPr id="13" name="Text 11"/>
          <p:cNvSpPr/>
          <p:nvPr/>
        </p:nvSpPr>
        <p:spPr>
          <a:xfrm>
            <a:off x="4572000" y="2109051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Review credit‑agency information and insurer data before onboarding.</a:t>
            </a:r>
          </a:p>
        </p:txBody>
      </p:sp>
      <p:sp>
        <p:nvSpPr>
          <p:cNvPr id="14" name="Text 12"/>
          <p:cNvSpPr/>
          <p:nvPr/>
        </p:nvSpPr>
        <p:spPr>
          <a:xfrm>
            <a:off x="4572000" y="2606650"/>
            <a:ext cx="4023360" cy="914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Straightforward country to operate in, with no significant issues in receiving payments.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Know your customer, the culture, and the governmental challenges.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0" y="2715767"/>
            <a:ext cx="4023360" cy="1737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3118965"/>
            <a:ext cx="4023360" cy="2377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Nicaragua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3571328"/>
            <a:ext cx="4023360" cy="45720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We are experiencing longer processing times for our bank to deposit funds originating from Nicaragua. It appears that additional KYC procedures have been implemented for inbound remittances.</a:t>
            </a:r>
          </a:p>
        </p:txBody>
      </p:sp>
      <p:sp>
        <p:nvSpPr>
          <p:cNvPr id="19" name="Text 17"/>
          <p:cNvSpPr/>
          <p:nvPr/>
        </p:nvSpPr>
        <p:spPr>
          <a:xfrm>
            <a:off x="457200" y="4359217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Know your customer, the culture, and the governmental challenges.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0" y="3182334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Honduras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572000" y="4101455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Know your customer, the culture, and the governmental challenges.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Provide bilingual documentation (English/Spanish) to reduce misunderstandings.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Use trade‑finance tools (credit insurance, letters of credit, or documentary collections) when dealing with new or higher‑risk customers.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Non-country-specific Advice from the survey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Know your real customer, not the Trade/Banner name but the True Legal Entity (5 C's of Credit).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353312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Start building a relationship with your customer early and include your salesperson.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609344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Consistent communication with your key customers is essential.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865376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Follow up with the customer’s buyer and finance departments as many times as necessary.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12140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Obtain updated credit information. Verify owner and address, as changes are often not communicated by the customer. Know all you can about the customer. Pull a credit report for payment history and legal status and name verification.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542032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/>
              <a:t>With ongoing global inflation, tariff disputes, and market volatility, it’s essential to clearly identify your true legal customer to prevent fraud and reduce risk to your accounts receivable.</a:t>
            </a:r>
          </a:p>
        </p:txBody>
      </p:sp>
      <p:sp>
        <p:nvSpPr>
          <p:cNvPr id="9" name="Text 7"/>
          <p:cNvSpPr/>
          <p:nvPr/>
        </p:nvSpPr>
        <p:spPr>
          <a:xfrm>
            <a:off x="457200" y="2900872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It is important to know the customer's payment process to avoid misunderstandings or delays due to administrative issues.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21868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Obtain financial statements on your customers and backstop sales with credit insurance when possible.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Ensure clear payment language is on the wire payments received.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 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your sales primarily to new or existing customers?</a:t>
            </a:r>
            <a:endParaRPr lang="en-US" sz="1800" dirty="0"/>
          </a:p>
        </p:txBody>
      </p:sp>
      <p:graphicFrame>
        <p:nvGraphicFramePr>
          <p:cNvPr id="3" name="Chart 0"/>
          <p:cNvGraphicFramePr/>
          <p:nvPr>
            <p:extLst>
              <p:ext uri="{D42A27DB-BD31-4B8C-83A1-F6EECF244321}">
                <p14:modId xmlns:p14="http://schemas.microsoft.com/office/powerpoint/2010/main" val="1554463556"/>
              </p:ext>
            </p:extLst>
          </p:nvPr>
        </p:nvGraphicFramePr>
        <p:xfrm>
          <a:off x="358345" y="1097280"/>
          <a:ext cx="8328455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Australia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Honduras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Nicaragua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Poland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What is the average number of days beyond terms in these countries?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Australia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8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22860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Honduras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25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Nicaragua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6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59436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Poland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5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Australia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Honduras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 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Nicaragua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Poland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Australia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Honduras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Nicaragua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Poland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February 2026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634</Words>
  <Application>Microsoft Office PowerPoint</Application>
  <PresentationFormat>On-screen Show (16:9)</PresentationFormat>
  <Paragraphs>89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James Youse</cp:lastModifiedBy>
  <cp:revision>6</cp:revision>
  <dcterms:created xsi:type="dcterms:W3CDTF">2026-03-04T22:42:37Z</dcterms:created>
  <dcterms:modified xsi:type="dcterms:W3CDTF">2026-03-05T19:00:41Z</dcterms:modified>
</cp:coreProperties>
</file>