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7.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9.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10.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notesSlides/notesSlide11.xml" ContentType="application/vnd.openxmlformats-officedocument.presentationml.notesSlide+xml"/>
  <Override PartName="/ppt/charts/chart16.xml" ContentType="application/vnd.openxmlformats-officedocument.drawingml.chart+xml"/>
  <Override PartName="/ppt/charts/chart17.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Youse" initials="JY" lastIdx="1" clrIdx="0">
    <p:extLst>
      <p:ext uri="{19B8F6BF-5375-455C-9EA6-DF929625EA0E}">
        <p15:presenceInfo xmlns:p15="http://schemas.microsoft.com/office/powerpoint/2012/main" userId="S::jamesy@fcibglobal.com::57cb1925-cf3f-4fc2-bc61-88f478b34a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3" d="100"/>
          <a:sy n="103" d="100"/>
        </p:scale>
        <p:origin x="22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pt idx="0">
                  <c:v>Existing</c:v>
                </c:pt>
              </c:strCache>
            </c:strRef>
          </c:tx>
          <c:spPr>
            <a:solidFill>
              <a:srgbClr val="58B6C0"/>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Belize</c:v>
                </c:pt>
                <c:pt idx="1">
                  <c:v>Dominican Republic</c:v>
                </c:pt>
                <c:pt idx="2">
                  <c:v>Ukraine</c:v>
                </c:pt>
                <c:pt idx="3">
                  <c:v>United Arab Emirates</c:v>
                </c:pt>
              </c:strCache>
            </c:strRef>
          </c:cat>
          <c:val>
            <c:numRef>
              <c:f>Sheet1!$B$2:$B$5</c:f>
              <c:numCache>
                <c:formatCode>General</c:formatCode>
                <c:ptCount val="4"/>
                <c:pt idx="0">
                  <c:v>100</c:v>
                </c:pt>
                <c:pt idx="1">
                  <c:v>100</c:v>
                </c:pt>
                <c:pt idx="2">
                  <c:v>100</c:v>
                </c:pt>
                <c:pt idx="3">
                  <c:v>100</c:v>
                </c:pt>
              </c:numCache>
            </c:numRef>
          </c:val>
          <c:extLst>
            <c:ext xmlns:c16="http://schemas.microsoft.com/office/drawing/2014/chart" uri="{C3380CC4-5D6E-409C-BE32-E72D297353CC}">
              <c16:uniqueId val="{00000000-B3CA-4644-AF1E-662A351DAE86}"/>
            </c:ext>
          </c:extLst>
        </c:ser>
        <c:ser>
          <c:idx val="1"/>
          <c:order val="1"/>
          <c:tx>
            <c:strRef>
              <c:f>Sheet1!$C$1</c:f>
              <c:strCache>
                <c:ptCount val="1"/>
                <c:pt idx="0">
                  <c:v>New</c:v>
                </c:pt>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Belize</c:v>
                </c:pt>
                <c:pt idx="1">
                  <c:v>Dominican Republic</c:v>
                </c:pt>
                <c:pt idx="2">
                  <c:v>Ukraine</c:v>
                </c:pt>
                <c:pt idx="3">
                  <c:v>United Arab Emirates</c:v>
                </c:pt>
              </c:strCache>
            </c:strRef>
          </c:cat>
          <c:val>
            <c:numRef>
              <c:f>Sheet1!$C$2:$C$5</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1-B3CA-4644-AF1E-662A351DAE8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legend>
      <c:legendPos val="b"/>
      <c:overlay val="0"/>
    </c:legend>
    <c:plotVisOnly val="1"/>
    <c:dispBlanksAs val="span"/>
    <c:showDLblsOverMax val="1"/>
  </c:chart>
  <c:spPr>
    <a:noFill/>
    <a:ln>
      <a:noFill/>
    </a:ln>
    <a:effectLst/>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Billing Disputes</c:v>
                </c:pt>
                <c:pt idx="1">
                  <c:v>Other Disputes</c:v>
                </c:pt>
                <c:pt idx="2">
                  <c:v>Cash Flow Issues</c:v>
                </c:pt>
                <c:pt idx="3">
                  <c:v>Inability to Pay</c:v>
                </c:pt>
                <c:pt idx="4">
                  <c:v>Unwillingness to Pay</c:v>
                </c:pt>
                <c:pt idx="5">
                  <c:v>Customer payment policy</c:v>
                </c:pt>
                <c:pt idx="6">
                  <c:v>Government Approval</c:v>
                </c:pt>
                <c:pt idx="7">
                  <c:v>Regulatory Issues</c:v>
                </c:pt>
                <c:pt idx="8">
                  <c:v>Foreign Exchange Rates</c:v>
                </c:pt>
                <c:pt idx="9">
                  <c:v>Central Bank Issues</c:v>
                </c:pt>
                <c:pt idx="10">
                  <c:v>Cultural Norms and Customs</c:v>
                </c:pt>
                <c:pt idx="11">
                  <c:v>Supply Chain/Shipping Issues</c:v>
                </c:pt>
              </c:strCache>
            </c:strRef>
          </c:cat>
          <c:val>
            <c:numRef>
              <c:f>Sheet1!$B$2:$B$13</c:f>
              <c:numCache>
                <c:formatCode>General</c:formatCode>
                <c:ptCount val="12"/>
                <c:pt idx="0">
                  <c:v>100</c:v>
                </c:pt>
                <c:pt idx="1">
                  <c:v>100</c:v>
                </c:pt>
                <c:pt idx="2">
                  <c:v>100</c:v>
                </c:pt>
                <c:pt idx="3">
                  <c:v>100</c:v>
                </c:pt>
                <c:pt idx="4">
                  <c:v>100</c:v>
                </c:pt>
                <c:pt idx="5">
                  <c:v>100</c:v>
                </c:pt>
                <c:pt idx="6">
                  <c:v>0</c:v>
                </c:pt>
                <c:pt idx="7">
                  <c:v>0</c:v>
                </c:pt>
                <c:pt idx="8">
                  <c:v>100</c:v>
                </c:pt>
                <c:pt idx="9">
                  <c:v>100</c:v>
                </c:pt>
                <c:pt idx="10">
                  <c:v>100</c:v>
                </c:pt>
                <c:pt idx="11">
                  <c:v>100</c:v>
                </c:pt>
              </c:numCache>
            </c:numRef>
          </c:val>
          <c:extLst>
            <c:ext xmlns:c16="http://schemas.microsoft.com/office/drawing/2014/chart" uri="{C3380CC4-5D6E-409C-BE32-E72D297353CC}">
              <c16:uniqueId val="{00000000-D33D-4E94-A658-2F55D185152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Billing Disputes</c:v>
                </c:pt>
                <c:pt idx="1">
                  <c:v>Other Disputes</c:v>
                </c:pt>
                <c:pt idx="2">
                  <c:v>Cash Flow Issues</c:v>
                </c:pt>
                <c:pt idx="3">
                  <c:v>Inability to Pay</c:v>
                </c:pt>
                <c:pt idx="4">
                  <c:v>Unwillingness to Pay</c:v>
                </c:pt>
                <c:pt idx="5">
                  <c:v>Customer payment policy</c:v>
                </c:pt>
                <c:pt idx="6">
                  <c:v>Government Approval</c:v>
                </c:pt>
                <c:pt idx="7">
                  <c:v>Regulatory Issues</c:v>
                </c:pt>
                <c:pt idx="8">
                  <c:v>Foreign Exchange Rates</c:v>
                </c:pt>
                <c:pt idx="9">
                  <c:v>Central Bank Issues</c:v>
                </c:pt>
                <c:pt idx="10">
                  <c:v>Cultural Norms and Customs</c:v>
                </c:pt>
                <c:pt idx="11">
                  <c:v>Supply Chain/Shipping Issues</c:v>
                </c:pt>
              </c:strCache>
            </c:strRef>
          </c:cat>
          <c:val>
            <c:numRef>
              <c:f>Sheet1!$B$2:$B$13</c:f>
              <c:numCache>
                <c:formatCode>General</c:formatCode>
                <c:ptCount val="12"/>
                <c:pt idx="0">
                  <c:v>67</c:v>
                </c:pt>
                <c:pt idx="1">
                  <c:v>33</c:v>
                </c:pt>
                <c:pt idx="2">
                  <c:v>67</c:v>
                </c:pt>
                <c:pt idx="3">
                  <c:v>33</c:v>
                </c:pt>
                <c:pt idx="4">
                  <c:v>33</c:v>
                </c:pt>
                <c:pt idx="5">
                  <c:v>33</c:v>
                </c:pt>
                <c:pt idx="6">
                  <c:v>0</c:v>
                </c:pt>
                <c:pt idx="7">
                  <c:v>67</c:v>
                </c:pt>
                <c:pt idx="8">
                  <c:v>33</c:v>
                </c:pt>
                <c:pt idx="9">
                  <c:v>67</c:v>
                </c:pt>
                <c:pt idx="10">
                  <c:v>67</c:v>
                </c:pt>
                <c:pt idx="11">
                  <c:v>33</c:v>
                </c:pt>
              </c:numCache>
            </c:numRef>
          </c:val>
          <c:extLst>
            <c:ext xmlns:c16="http://schemas.microsoft.com/office/drawing/2014/chart" uri="{C3380CC4-5D6E-409C-BE32-E72D297353CC}">
              <c16:uniqueId val="{00000000-ED43-4BBB-B195-78246F08267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Billing Disputes</c:v>
                </c:pt>
                <c:pt idx="1">
                  <c:v>Other Disputes</c:v>
                </c:pt>
                <c:pt idx="2">
                  <c:v>Cash Flow Issues</c:v>
                </c:pt>
                <c:pt idx="3">
                  <c:v>Inability to Pay</c:v>
                </c:pt>
                <c:pt idx="4">
                  <c:v>Unwillingness to Pay</c:v>
                </c:pt>
                <c:pt idx="5">
                  <c:v>Customer payment policy</c:v>
                </c:pt>
                <c:pt idx="6">
                  <c:v>Government Approval</c:v>
                </c:pt>
                <c:pt idx="7">
                  <c:v>Regulatory Issues</c:v>
                </c:pt>
                <c:pt idx="8">
                  <c:v>Foreign Exchange Rates</c:v>
                </c:pt>
                <c:pt idx="9">
                  <c:v>Central Bank Issues</c:v>
                </c:pt>
                <c:pt idx="10">
                  <c:v>Cultural Norms and Customs</c:v>
                </c:pt>
                <c:pt idx="11">
                  <c:v>Supply Chain/Shipping Issues</c:v>
                </c:pt>
              </c:strCache>
            </c:strRef>
          </c:cat>
          <c:val>
            <c:numRef>
              <c:f>Sheet1!$B$2:$B$13</c:f>
              <c:numCache>
                <c:formatCode>General</c:formatCode>
                <c:ptCount val="12"/>
                <c:pt idx="0">
                  <c:v>100</c:v>
                </c:pt>
                <c:pt idx="1">
                  <c:v>100</c:v>
                </c:pt>
                <c:pt idx="2">
                  <c:v>100</c:v>
                </c:pt>
                <c:pt idx="3">
                  <c:v>100</c:v>
                </c:pt>
                <c:pt idx="4">
                  <c:v>100</c:v>
                </c:pt>
                <c:pt idx="5">
                  <c:v>100</c:v>
                </c:pt>
                <c:pt idx="6">
                  <c:v>0</c:v>
                </c:pt>
                <c:pt idx="7">
                  <c:v>100</c:v>
                </c:pt>
                <c:pt idx="8">
                  <c:v>100</c:v>
                </c:pt>
                <c:pt idx="9">
                  <c:v>100</c:v>
                </c:pt>
                <c:pt idx="10">
                  <c:v>100</c:v>
                </c:pt>
                <c:pt idx="11">
                  <c:v>100</c:v>
                </c:pt>
              </c:numCache>
            </c:numRef>
          </c:val>
          <c:extLst>
            <c:ext xmlns:c16="http://schemas.microsoft.com/office/drawing/2014/chart" uri="{C3380CC4-5D6E-409C-BE32-E72D297353CC}">
              <c16:uniqueId val="{00000000-5EE8-4C89-B384-0884DB53B828}"/>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Billing Disputes</c:v>
                </c:pt>
                <c:pt idx="1">
                  <c:v>Other Disputes</c:v>
                </c:pt>
                <c:pt idx="2">
                  <c:v>Cash Flow Issues</c:v>
                </c:pt>
                <c:pt idx="3">
                  <c:v>Inability to Pay</c:v>
                </c:pt>
                <c:pt idx="4">
                  <c:v>Unwillingness to Pay</c:v>
                </c:pt>
                <c:pt idx="5">
                  <c:v>Customer payment policy</c:v>
                </c:pt>
                <c:pt idx="6">
                  <c:v>Government Approval</c:v>
                </c:pt>
                <c:pt idx="7">
                  <c:v>Regulatory Issues</c:v>
                </c:pt>
                <c:pt idx="8">
                  <c:v>Foreign Exchange Rates</c:v>
                </c:pt>
                <c:pt idx="9">
                  <c:v>Central Bank Issues</c:v>
                </c:pt>
                <c:pt idx="10">
                  <c:v>Cultural Norms and Customs</c:v>
                </c:pt>
                <c:pt idx="11">
                  <c:v>Supply Chain/Shipping Issues</c:v>
                </c:pt>
              </c:strCache>
            </c:strRef>
          </c:cat>
          <c:val>
            <c:numRef>
              <c:f>Sheet1!$B$2:$B$13</c:f>
              <c:numCache>
                <c:formatCode>General</c:formatCode>
                <c:ptCount val="12"/>
                <c:pt idx="0">
                  <c:v>75</c:v>
                </c:pt>
                <c:pt idx="1">
                  <c:v>50</c:v>
                </c:pt>
                <c:pt idx="2">
                  <c:v>50</c:v>
                </c:pt>
                <c:pt idx="3">
                  <c:v>50</c:v>
                </c:pt>
                <c:pt idx="4">
                  <c:v>25</c:v>
                </c:pt>
                <c:pt idx="5">
                  <c:v>50</c:v>
                </c:pt>
                <c:pt idx="6">
                  <c:v>50</c:v>
                </c:pt>
                <c:pt idx="7">
                  <c:v>25</c:v>
                </c:pt>
                <c:pt idx="8">
                  <c:v>50</c:v>
                </c:pt>
                <c:pt idx="9">
                  <c:v>25</c:v>
                </c:pt>
                <c:pt idx="10">
                  <c:v>50</c:v>
                </c:pt>
                <c:pt idx="11">
                  <c:v>75</c:v>
                </c:pt>
              </c:numCache>
            </c:numRef>
          </c:val>
          <c:extLst>
            <c:ext xmlns:c16="http://schemas.microsoft.com/office/drawing/2014/chart" uri="{C3380CC4-5D6E-409C-BE32-E72D297353CC}">
              <c16:uniqueId val="{00000000-9C7C-4E83-B751-30628C495AB0}"/>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Wire Transfer</c:v>
                </c:pt>
                <c:pt idx="1">
                  <c:v>EFT (seller initiated)</c:v>
                </c:pt>
                <c:pt idx="2">
                  <c:v>EFT (buyer initiated)</c:v>
                </c:pt>
                <c:pt idx="3">
                  <c:v> Check</c:v>
                </c:pt>
                <c:pt idx="4">
                  <c:v>Credit Card</c:v>
                </c:pt>
                <c:pt idx="5">
                  <c:v>Bank Obligation Pay</c:v>
                </c:pt>
                <c:pt idx="6">
                  <c:v>Letter of Credit</c:v>
                </c:pt>
                <c:pt idx="7">
                  <c:v>Cash Against Documents</c:v>
                </c:pt>
                <c:pt idx="8">
                  <c:v>Dated Draft</c:v>
                </c:pt>
                <c:pt idx="9">
                  <c:v>Cryptocurrency transfer</c:v>
                </c:pt>
                <c:pt idx="10">
                  <c:v>Other</c:v>
                </c:pt>
              </c:strCache>
            </c:strRef>
          </c:cat>
          <c:val>
            <c:numRef>
              <c:f>Sheet1!$B$2:$B$12</c:f>
              <c:numCache>
                <c:formatCode>General</c:formatCode>
                <c:ptCount val="11"/>
                <c:pt idx="0">
                  <c:v>100</c:v>
                </c:pt>
                <c:pt idx="1">
                  <c:v>100</c:v>
                </c:pt>
                <c:pt idx="2">
                  <c:v>100</c:v>
                </c:pt>
                <c:pt idx="3">
                  <c:v>100</c:v>
                </c:pt>
                <c:pt idx="4">
                  <c:v>100</c:v>
                </c:pt>
                <c:pt idx="5">
                  <c:v>0</c:v>
                </c:pt>
                <c:pt idx="6">
                  <c:v>100</c:v>
                </c:pt>
                <c:pt idx="7">
                  <c:v>100</c:v>
                </c:pt>
                <c:pt idx="8">
                  <c:v>0</c:v>
                </c:pt>
                <c:pt idx="9">
                  <c:v>0</c:v>
                </c:pt>
                <c:pt idx="10">
                  <c:v>0</c:v>
                </c:pt>
              </c:numCache>
            </c:numRef>
          </c:val>
          <c:extLst>
            <c:ext xmlns:c16="http://schemas.microsoft.com/office/drawing/2014/chart" uri="{C3380CC4-5D6E-409C-BE32-E72D297353CC}">
              <c16:uniqueId val="{00000000-B2DC-4B86-845E-2E9C1B72703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Wire Transfer</c:v>
                </c:pt>
                <c:pt idx="1">
                  <c:v>EFT (seller initiated)</c:v>
                </c:pt>
                <c:pt idx="2">
                  <c:v>EFT (buyer initiated)</c:v>
                </c:pt>
                <c:pt idx="3">
                  <c:v> Check</c:v>
                </c:pt>
                <c:pt idx="4">
                  <c:v>Credit Card</c:v>
                </c:pt>
                <c:pt idx="5">
                  <c:v>Bank Obligation Pay</c:v>
                </c:pt>
                <c:pt idx="6">
                  <c:v>Letter of Credit</c:v>
                </c:pt>
                <c:pt idx="7">
                  <c:v>Cash Against Documents</c:v>
                </c:pt>
                <c:pt idx="8">
                  <c:v>Dated Draft</c:v>
                </c:pt>
                <c:pt idx="9">
                  <c:v>Cryptocurrency transfer</c:v>
                </c:pt>
                <c:pt idx="10">
                  <c:v>Other</c:v>
                </c:pt>
              </c:strCache>
            </c:strRef>
          </c:cat>
          <c:val>
            <c:numRef>
              <c:f>Sheet1!$B$2:$B$12</c:f>
              <c:numCache>
                <c:formatCode>General</c:formatCode>
                <c:ptCount val="11"/>
                <c:pt idx="0">
                  <c:v>100</c:v>
                </c:pt>
                <c:pt idx="1">
                  <c:v>33</c:v>
                </c:pt>
                <c:pt idx="2">
                  <c:v>33</c:v>
                </c:pt>
                <c:pt idx="3">
                  <c:v>0</c:v>
                </c:pt>
                <c:pt idx="4">
                  <c:v>0</c:v>
                </c:pt>
                <c:pt idx="5">
                  <c:v>0</c:v>
                </c:pt>
                <c:pt idx="6">
                  <c:v>33</c:v>
                </c:pt>
                <c:pt idx="7">
                  <c:v>33</c:v>
                </c:pt>
                <c:pt idx="8">
                  <c:v>0</c:v>
                </c:pt>
                <c:pt idx="9">
                  <c:v>0</c:v>
                </c:pt>
                <c:pt idx="10">
                  <c:v>0</c:v>
                </c:pt>
              </c:numCache>
            </c:numRef>
          </c:val>
          <c:extLst>
            <c:ext xmlns:c16="http://schemas.microsoft.com/office/drawing/2014/chart" uri="{C3380CC4-5D6E-409C-BE32-E72D297353CC}">
              <c16:uniqueId val="{00000000-9C2E-4D4E-9769-2D9674507A4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Wire Transfer</c:v>
                </c:pt>
                <c:pt idx="1">
                  <c:v>EFT (seller initiated)</c:v>
                </c:pt>
                <c:pt idx="2">
                  <c:v>EFT (buyer initiated)</c:v>
                </c:pt>
                <c:pt idx="3">
                  <c:v> Check</c:v>
                </c:pt>
                <c:pt idx="4">
                  <c:v>Credit Card</c:v>
                </c:pt>
                <c:pt idx="5">
                  <c:v>Bank Obligation Pay</c:v>
                </c:pt>
                <c:pt idx="6">
                  <c:v>Letter of Credit</c:v>
                </c:pt>
                <c:pt idx="7">
                  <c:v>Cash Against Documents</c:v>
                </c:pt>
                <c:pt idx="8">
                  <c:v>Dated Draft</c:v>
                </c:pt>
                <c:pt idx="9">
                  <c:v>Cryptocurrency transfer</c:v>
                </c:pt>
                <c:pt idx="10">
                  <c:v>Other</c:v>
                </c:pt>
              </c:strCache>
            </c:strRef>
          </c:cat>
          <c:val>
            <c:numRef>
              <c:f>Sheet1!$B$2:$B$12</c:f>
              <c:numCache>
                <c:formatCode>General</c:formatCode>
                <c:ptCount val="11"/>
                <c:pt idx="0">
                  <c:v>100</c:v>
                </c:pt>
                <c:pt idx="1">
                  <c:v>100</c:v>
                </c:pt>
                <c:pt idx="2">
                  <c:v>100</c:v>
                </c:pt>
                <c:pt idx="3">
                  <c:v>0</c:v>
                </c:pt>
                <c:pt idx="4">
                  <c:v>0</c:v>
                </c:pt>
                <c:pt idx="5">
                  <c:v>100</c:v>
                </c:pt>
                <c:pt idx="6">
                  <c:v>100</c:v>
                </c:pt>
                <c:pt idx="7">
                  <c:v>100</c:v>
                </c:pt>
                <c:pt idx="8">
                  <c:v>0</c:v>
                </c:pt>
                <c:pt idx="9">
                  <c:v>0</c:v>
                </c:pt>
                <c:pt idx="10">
                  <c:v>0</c:v>
                </c:pt>
              </c:numCache>
            </c:numRef>
          </c:val>
          <c:extLst>
            <c:ext xmlns:c16="http://schemas.microsoft.com/office/drawing/2014/chart" uri="{C3380CC4-5D6E-409C-BE32-E72D297353CC}">
              <c16:uniqueId val="{00000000-0BDD-49C4-93ED-FC5BE74AB7A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Wire Transfer</c:v>
                </c:pt>
                <c:pt idx="1">
                  <c:v>EFT (seller initiated)</c:v>
                </c:pt>
                <c:pt idx="2">
                  <c:v>EFT (buyer initiated)</c:v>
                </c:pt>
                <c:pt idx="3">
                  <c:v> Check</c:v>
                </c:pt>
                <c:pt idx="4">
                  <c:v>Credit Card</c:v>
                </c:pt>
                <c:pt idx="5">
                  <c:v>Bank Obligation Pay</c:v>
                </c:pt>
                <c:pt idx="6">
                  <c:v>Letter of Credit</c:v>
                </c:pt>
                <c:pt idx="7">
                  <c:v>Cash Against Documents</c:v>
                </c:pt>
                <c:pt idx="8">
                  <c:v>Dated Draft</c:v>
                </c:pt>
                <c:pt idx="9">
                  <c:v>Cryptocurrency transfer</c:v>
                </c:pt>
                <c:pt idx="10">
                  <c:v>Other</c:v>
                </c:pt>
              </c:strCache>
            </c:strRef>
          </c:cat>
          <c:val>
            <c:numRef>
              <c:f>Sheet1!$B$2:$B$12</c:f>
              <c:numCache>
                <c:formatCode>General</c:formatCode>
                <c:ptCount val="11"/>
                <c:pt idx="0">
                  <c:v>83</c:v>
                </c:pt>
                <c:pt idx="1">
                  <c:v>33</c:v>
                </c:pt>
                <c:pt idx="2">
                  <c:v>33</c:v>
                </c:pt>
                <c:pt idx="3">
                  <c:v>17</c:v>
                </c:pt>
                <c:pt idx="4">
                  <c:v>17</c:v>
                </c:pt>
                <c:pt idx="5">
                  <c:v>0</c:v>
                </c:pt>
                <c:pt idx="6">
                  <c:v>33</c:v>
                </c:pt>
                <c:pt idx="7">
                  <c:v>17</c:v>
                </c:pt>
                <c:pt idx="8">
                  <c:v>0</c:v>
                </c:pt>
                <c:pt idx="9">
                  <c:v>0</c:v>
                </c:pt>
                <c:pt idx="10">
                  <c:v>0</c:v>
                </c:pt>
              </c:numCache>
            </c:numRef>
          </c:val>
          <c:extLst>
            <c:ext xmlns:c16="http://schemas.microsoft.com/office/drawing/2014/chart" uri="{C3380CC4-5D6E-409C-BE32-E72D297353CC}">
              <c16:uniqueId val="{00000000-6996-4C03-BDBD-66240E5A47DA}"/>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1-30 days</c:v>
                </c:pt>
                <c:pt idx="1">
                  <c:v>31-60 days</c:v>
                </c:pt>
                <c:pt idx="2">
                  <c:v>61-90 days</c:v>
                </c:pt>
                <c:pt idx="3">
                  <c:v>90 days or more</c:v>
                </c:pt>
                <c:pt idx="4">
                  <c:v> We do not extend credit to customers in this country</c:v>
                </c:pt>
              </c:strCache>
            </c:strRef>
          </c:cat>
          <c:val>
            <c:numRef>
              <c:f>Sheet1!$B$2:$B$6</c:f>
              <c:numCache>
                <c:formatCode>General</c:formatCode>
                <c:ptCount val="5"/>
                <c:pt idx="0">
                  <c:v>100</c:v>
                </c:pt>
                <c:pt idx="1">
                  <c:v>0</c:v>
                </c:pt>
                <c:pt idx="2">
                  <c:v>0</c:v>
                </c:pt>
                <c:pt idx="3">
                  <c:v>0</c:v>
                </c:pt>
                <c:pt idx="4">
                  <c:v>0</c:v>
                </c:pt>
              </c:numCache>
            </c:numRef>
          </c:val>
          <c:extLst>
            <c:ext xmlns:c16="http://schemas.microsoft.com/office/drawing/2014/chart" uri="{C3380CC4-5D6E-409C-BE32-E72D297353CC}">
              <c16:uniqueId val="{00000000-9D62-4261-B952-6076CBF29017}"/>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1-30 days</c:v>
                </c:pt>
                <c:pt idx="1">
                  <c:v>31-60 days</c:v>
                </c:pt>
                <c:pt idx="2">
                  <c:v>61-90 days</c:v>
                </c:pt>
                <c:pt idx="3">
                  <c:v>90 days or more</c:v>
                </c:pt>
                <c:pt idx="4">
                  <c:v> We do not extend credit to customers in this country</c:v>
                </c:pt>
              </c:strCache>
            </c:strRef>
          </c:cat>
          <c:val>
            <c:numRef>
              <c:f>Sheet1!$B$2:$B$6</c:f>
              <c:numCache>
                <c:formatCode>General</c:formatCode>
                <c:ptCount val="5"/>
                <c:pt idx="0">
                  <c:v>33</c:v>
                </c:pt>
                <c:pt idx="1">
                  <c:v>33</c:v>
                </c:pt>
                <c:pt idx="2">
                  <c:v>33</c:v>
                </c:pt>
                <c:pt idx="3">
                  <c:v>0</c:v>
                </c:pt>
                <c:pt idx="4">
                  <c:v>0</c:v>
                </c:pt>
              </c:numCache>
            </c:numRef>
          </c:val>
          <c:extLst>
            <c:ext xmlns:c16="http://schemas.microsoft.com/office/drawing/2014/chart" uri="{C3380CC4-5D6E-409C-BE32-E72D297353CC}">
              <c16:uniqueId val="{00000000-1E0D-460F-9193-AD1921FADCCD}"/>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1-30 days</c:v>
                </c:pt>
                <c:pt idx="1">
                  <c:v>31-60 days</c:v>
                </c:pt>
                <c:pt idx="2">
                  <c:v>61-90 days</c:v>
                </c:pt>
                <c:pt idx="3">
                  <c:v>90 days or more</c:v>
                </c:pt>
                <c:pt idx="4">
                  <c:v> We do not extend credit to customers in this country</c:v>
                </c:pt>
              </c:strCache>
            </c:strRef>
          </c:cat>
          <c:val>
            <c:numRef>
              <c:f>Sheet1!$B$2:$B$6</c:f>
              <c:numCache>
                <c:formatCode>General</c:formatCode>
                <c:ptCount val="5"/>
                <c:pt idx="0">
                  <c:v>100</c:v>
                </c:pt>
                <c:pt idx="1">
                  <c:v>0</c:v>
                </c:pt>
                <c:pt idx="2">
                  <c:v>0</c:v>
                </c:pt>
                <c:pt idx="3">
                  <c:v>0</c:v>
                </c:pt>
                <c:pt idx="4">
                  <c:v>0</c:v>
                </c:pt>
              </c:numCache>
            </c:numRef>
          </c:val>
          <c:extLst>
            <c:ext xmlns:c16="http://schemas.microsoft.com/office/drawing/2014/chart" uri="{C3380CC4-5D6E-409C-BE32-E72D297353CC}">
              <c16:uniqueId val="{00000000-D089-4432-A33B-D9E536B15144}"/>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1-30 days</c:v>
                </c:pt>
                <c:pt idx="1">
                  <c:v>31-60 days</c:v>
                </c:pt>
                <c:pt idx="2">
                  <c:v>61-90 days</c:v>
                </c:pt>
                <c:pt idx="3">
                  <c:v>90 days or more</c:v>
                </c:pt>
                <c:pt idx="4">
                  <c:v> We do not extend credit to customers in this country</c:v>
                </c:pt>
              </c:strCache>
            </c:strRef>
          </c:cat>
          <c:val>
            <c:numRef>
              <c:f>Sheet1!$B$2:$B$6</c:f>
              <c:numCache>
                <c:formatCode>General</c:formatCode>
                <c:ptCount val="5"/>
                <c:pt idx="0">
                  <c:v>17</c:v>
                </c:pt>
                <c:pt idx="1">
                  <c:v>50</c:v>
                </c:pt>
                <c:pt idx="2">
                  <c:v>17</c:v>
                </c:pt>
                <c:pt idx="3">
                  <c:v>0</c:v>
                </c:pt>
                <c:pt idx="4">
                  <c:v>17</c:v>
                </c:pt>
              </c:numCache>
            </c:numRef>
          </c:val>
          <c:extLst>
            <c:ext xmlns:c16="http://schemas.microsoft.com/office/drawing/2014/chart" uri="{C3380CC4-5D6E-409C-BE32-E72D297353CC}">
              <c16:uniqueId val="{00000000-C289-42FD-851B-5206E17209D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Increasing</c:v>
                </c:pt>
                <c:pt idx="1">
                  <c:v>Decreasing</c:v>
                </c:pt>
                <c:pt idx="2">
                  <c:v>Staying the Same</c:v>
                </c:pt>
                <c:pt idx="3">
                  <c:v>Not experiencing payment delays</c:v>
                </c:pt>
              </c:strCache>
            </c:strRef>
          </c:cat>
          <c:val>
            <c:numRef>
              <c:f>Sheet1!$B$2:$B$5</c:f>
              <c:numCache>
                <c:formatCode>General</c:formatCode>
                <c:ptCount val="4"/>
                <c:pt idx="0">
                  <c:v>100</c:v>
                </c:pt>
                <c:pt idx="1">
                  <c:v>0</c:v>
                </c:pt>
                <c:pt idx="2">
                  <c:v>0</c:v>
                </c:pt>
                <c:pt idx="3">
                  <c:v>0</c:v>
                </c:pt>
              </c:numCache>
            </c:numRef>
          </c:val>
          <c:extLst>
            <c:ext xmlns:c16="http://schemas.microsoft.com/office/drawing/2014/chart" uri="{C3380CC4-5D6E-409C-BE32-E72D297353CC}">
              <c16:uniqueId val="{00000000-EFE6-47FD-9323-00441C2AD1F5}"/>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Increasing</c:v>
                </c:pt>
                <c:pt idx="1">
                  <c:v>Decreasing</c:v>
                </c:pt>
                <c:pt idx="2">
                  <c:v>Staying the Same</c:v>
                </c:pt>
                <c:pt idx="3">
                  <c:v>Not experiencing payment delays</c:v>
                </c:pt>
              </c:strCache>
            </c:strRef>
          </c:cat>
          <c:val>
            <c:numRef>
              <c:f>Sheet1!$B$2:$B$5</c:f>
              <c:numCache>
                <c:formatCode>General</c:formatCode>
                <c:ptCount val="4"/>
                <c:pt idx="0">
                  <c:v>100</c:v>
                </c:pt>
                <c:pt idx="1">
                  <c:v>0</c:v>
                </c:pt>
                <c:pt idx="2">
                  <c:v>0</c:v>
                </c:pt>
                <c:pt idx="3">
                  <c:v>0</c:v>
                </c:pt>
              </c:numCache>
            </c:numRef>
          </c:val>
          <c:extLst>
            <c:ext xmlns:c16="http://schemas.microsoft.com/office/drawing/2014/chart" uri="{C3380CC4-5D6E-409C-BE32-E72D297353CC}">
              <c16:uniqueId val="{00000000-3FB5-47A5-A866-B0BEEFA97C50}"/>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Increasing</c:v>
                </c:pt>
                <c:pt idx="1">
                  <c:v>Decreasing</c:v>
                </c:pt>
                <c:pt idx="2">
                  <c:v>Staying the Same</c:v>
                </c:pt>
                <c:pt idx="3">
                  <c:v>Not experiencing payment delays</c:v>
                </c:pt>
              </c:strCache>
            </c:strRef>
          </c:cat>
          <c:val>
            <c:numRef>
              <c:f>Sheet1!$B$2:$B$5</c:f>
              <c:numCache>
                <c:formatCode>General</c:formatCode>
                <c:ptCount val="4"/>
                <c:pt idx="0">
                  <c:v>100</c:v>
                </c:pt>
                <c:pt idx="1">
                  <c:v>0</c:v>
                </c:pt>
                <c:pt idx="2">
                  <c:v>0</c:v>
                </c:pt>
                <c:pt idx="3">
                  <c:v>0</c:v>
                </c:pt>
              </c:numCache>
            </c:numRef>
          </c:val>
          <c:extLst>
            <c:ext xmlns:c16="http://schemas.microsoft.com/office/drawing/2014/chart" uri="{C3380CC4-5D6E-409C-BE32-E72D297353CC}">
              <c16:uniqueId val="{00000000-D91C-4367-8E22-F214706B21E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strCache>
            </c:strRef>
          </c:tx>
          <c:spPr>
            <a:solidFill>
              <a:srgbClr val="3494BA"/>
            </a:solidFill>
            <a:effectLst/>
          </c:spPr>
          <c:invertIfNegative val="0"/>
          <c:dLbls>
            <c:numFmt formatCode="0&quot;%&quot;" sourceLinked="0"/>
            <c:spPr>
              <a:noFill/>
              <a:ln>
                <a:noFill/>
              </a:ln>
              <a:effectLst/>
            </c:spPr>
            <c:txPr>
              <a:bodyPr/>
              <a:lstStyle/>
              <a:p>
                <a:pPr>
                  <a:defRPr sz="8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Increasing</c:v>
                </c:pt>
                <c:pt idx="1">
                  <c:v>Decreasing</c:v>
                </c:pt>
                <c:pt idx="2">
                  <c:v>Staying the Same</c:v>
                </c:pt>
                <c:pt idx="3">
                  <c:v>Not experiencing payment delays</c:v>
                </c:pt>
              </c:strCache>
            </c:strRef>
          </c:cat>
          <c:val>
            <c:numRef>
              <c:f>Sheet1!$B$2:$B$5</c:f>
              <c:numCache>
                <c:formatCode>General</c:formatCode>
                <c:ptCount val="4"/>
                <c:pt idx="0">
                  <c:v>33</c:v>
                </c:pt>
                <c:pt idx="1">
                  <c:v>0</c:v>
                </c:pt>
                <c:pt idx="2">
                  <c:v>33</c:v>
                </c:pt>
                <c:pt idx="3">
                  <c:v>33</c:v>
                </c:pt>
              </c:numCache>
            </c:numRef>
          </c:val>
          <c:extLst>
            <c:ext xmlns:c16="http://schemas.microsoft.com/office/drawing/2014/chart" uri="{C3380CC4-5D6E-409C-BE32-E72D297353CC}">
              <c16:uniqueId val="{00000000-D825-4E3B-803F-3E8A5679960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4"/>
        <c:crosses val="autoZero"/>
        <c:crossBetween val="between"/>
        <c:majorUnit val="10"/>
      </c:valAx>
      <c:spPr>
        <a:noFill/>
        <a:ln>
          <a:noFill/>
        </a:ln>
        <a:effectLst/>
      </c:spPr>
    </c:plotArea>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8863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hart" Target="../charts/chart15.xml"/><Relationship Id="rId4" Type="http://schemas.openxmlformats.org/officeDocument/2006/relationships/chart" Target="../charts/char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hart" Target="../charts/chart17.xml"/><Relationship Id="rId4" Type="http://schemas.openxmlformats.org/officeDocument/2006/relationships/chart" Target="../charts/chart1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hart" Target="../charts/char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hart" Target="../charts/chart7.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hart" Target="../charts/chart9.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hart" Target="../charts/chart11.xml"/><Relationship Id="rId4" Type="http://schemas.openxmlformats.org/officeDocument/2006/relationships/chart" Target="../charts/chart10.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hart" Target="../charts/chart13.xml"/><Relationship Id="rId4" Type="http://schemas.openxmlformats.org/officeDocument/2006/relationships/chart" Target="../charts/char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0" y="1097280"/>
            <a:ext cx="9144000" cy="0"/>
          </a:xfrm>
          <a:prstGeom prst="rect">
            <a:avLst/>
          </a:prstGeom>
          <a:noFill/>
          <a:ln/>
        </p:spPr>
        <p:txBody>
          <a:bodyPr wrap="square" rtlCol="0" anchor="ctr"/>
          <a:lstStyle/>
          <a:p>
            <a:pPr marL="0" indent="0" algn="ctr">
              <a:buNone/>
            </a:pPr>
            <a:r>
              <a:rPr lang="en-US" sz="4000" dirty="0">
                <a:solidFill>
                  <a:srgbClr val="4A7090"/>
                </a:solidFill>
              </a:rPr>
              <a:t>FCIB CREDIT &amp; COLLECTIONS SURVEY</a:t>
            </a:r>
            <a:endParaRPr lang="en-US" sz="4000" dirty="0"/>
          </a:p>
        </p:txBody>
      </p:sp>
      <p:sp>
        <p:nvSpPr>
          <p:cNvPr id="3" name="Text 1"/>
          <p:cNvSpPr/>
          <p:nvPr/>
        </p:nvSpPr>
        <p:spPr>
          <a:xfrm>
            <a:off x="0" y="2011680"/>
            <a:ext cx="9144000" cy="0"/>
          </a:xfrm>
          <a:prstGeom prst="rect">
            <a:avLst/>
          </a:prstGeom>
          <a:noFill/>
          <a:ln/>
        </p:spPr>
        <p:txBody>
          <a:bodyPr wrap="square" rtlCol="0" anchor="ctr"/>
          <a:lstStyle/>
          <a:p>
            <a:pPr marL="0" indent="0" algn="ctr">
              <a:buNone/>
            </a:pPr>
            <a:r>
              <a:rPr lang="en-US" sz="2200" dirty="0">
                <a:solidFill>
                  <a:srgbClr val="000000"/>
                </a:solidFill>
              </a:rPr>
              <a:t>March 2026</a:t>
            </a:r>
            <a:endParaRPr lang="en-US" sz="2200" dirty="0"/>
          </a:p>
        </p:txBody>
      </p:sp>
      <p:sp>
        <p:nvSpPr>
          <p:cNvPr id="4" name="Text 2"/>
          <p:cNvSpPr/>
          <p:nvPr/>
        </p:nvSpPr>
        <p:spPr>
          <a:xfrm>
            <a:off x="457200" y="2743200"/>
            <a:ext cx="8229600" cy="0"/>
          </a:xfrm>
          <a:prstGeom prst="rect">
            <a:avLst/>
          </a:prstGeom>
          <a:noFill/>
          <a:ln/>
        </p:spPr>
        <p:txBody>
          <a:bodyPr wrap="square" rtlCol="0" anchor="ctr"/>
          <a:lstStyle/>
          <a:p>
            <a:pPr marL="0" indent="0" algn="ctr">
              <a:buNone/>
            </a:pPr>
            <a:r>
              <a:rPr lang="en-US" sz="1800" dirty="0">
                <a:solidFill>
                  <a:srgbClr val="000000"/>
                </a:solidFill>
              </a:rPr>
              <a:t>Belize, Dominican Republic, Ukraine, United Arab Emirates</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Methods used to secure payment</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Belize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Dominican Republic</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Methods used to secure payment</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Ukraine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United Arab Emirates</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Insights from Credit Professionals</a:t>
            </a:r>
            <a:endParaRPr lang="en-US" sz="1800" dirty="0"/>
          </a:p>
        </p:txBody>
      </p:sp>
      <p:sp>
        <p:nvSpPr>
          <p:cNvPr id="3" name="Text 1"/>
          <p:cNvSpPr/>
          <p:nvPr/>
        </p:nvSpPr>
        <p:spPr>
          <a:xfrm>
            <a:off x="457200" y="1097280"/>
            <a:ext cx="4023360" cy="0"/>
          </a:xfrm>
          <a:prstGeom prst="rect">
            <a:avLst/>
          </a:prstGeom>
          <a:noFill/>
          <a:ln/>
        </p:spPr>
        <p:txBody>
          <a:bodyPr wrap="square" rtlCol="0" anchor="ctr"/>
          <a:lstStyle/>
          <a:p>
            <a:pPr marL="0" indent="0">
              <a:buNone/>
            </a:pPr>
            <a:r>
              <a:rPr lang="en-US" sz="1800" dirty="0">
                <a:solidFill>
                  <a:srgbClr val="000000"/>
                </a:solidFill>
              </a:rPr>
              <a:t>Dominican Republic</a:t>
            </a:r>
            <a:endParaRPr lang="en-US" sz="1800" dirty="0"/>
          </a:p>
        </p:txBody>
      </p:sp>
      <p:sp>
        <p:nvSpPr>
          <p:cNvPr id="4" name="Text 2"/>
          <p:cNvSpPr/>
          <p:nvPr/>
        </p:nvSpPr>
        <p:spPr>
          <a:xfrm>
            <a:off x="457200" y="2029732"/>
            <a:ext cx="4023360" cy="45719"/>
          </a:xfrm>
          <a:prstGeom prst="rect">
            <a:avLst/>
          </a:prstGeom>
          <a:noFill/>
          <a:ln/>
        </p:spPr>
        <p:txBody>
          <a:bodyPr wrap="square" rtlCol="0" anchor="ctr"/>
          <a:lstStyle/>
          <a:p>
            <a:pPr marL="342900" indent="-342900">
              <a:lnSpc>
                <a:spcPts val="1400"/>
              </a:lnSpc>
              <a:buSzPct val="100000"/>
              <a:buChar char="•"/>
            </a:pPr>
            <a:r>
              <a:rPr lang="en-US" sz="1200" dirty="0"/>
              <a:t>Success in the Dominican Republic comes from strong documentation, consistent follow‑up, relationship‑building, and cautious credit exposure.</a:t>
            </a:r>
          </a:p>
          <a:p>
            <a:pPr marL="342900" indent="-342900">
              <a:lnSpc>
                <a:spcPts val="1400"/>
              </a:lnSpc>
              <a:buSzPct val="100000"/>
              <a:buChar char="•"/>
            </a:pPr>
            <a:r>
              <a:rPr lang="en-US" sz="1200" dirty="0"/>
              <a:t>We encountered significant delays after providing extended payment terms.</a:t>
            </a:r>
          </a:p>
          <a:p>
            <a:pPr>
              <a:lnSpc>
                <a:spcPts val="1400"/>
              </a:lnSpc>
              <a:buSzPct val="100000"/>
            </a:pPr>
            <a:endParaRPr lang="en-US" sz="1200" dirty="0">
              <a:solidFill>
                <a:srgbClr val="000000"/>
              </a:solidFill>
            </a:endParaRPr>
          </a:p>
          <a:p>
            <a:pPr>
              <a:lnSpc>
                <a:spcPts val="1400"/>
              </a:lnSpc>
              <a:buSzPct val="100000"/>
            </a:pPr>
            <a:endParaRPr lang="en-US" sz="1200" dirty="0"/>
          </a:p>
        </p:txBody>
      </p:sp>
      <p:sp>
        <p:nvSpPr>
          <p:cNvPr id="5" name="Text 3"/>
          <p:cNvSpPr/>
          <p:nvPr/>
        </p:nvSpPr>
        <p:spPr>
          <a:xfrm>
            <a:off x="457200" y="1783080"/>
            <a:ext cx="4023360" cy="0"/>
          </a:xfrm>
          <a:prstGeom prst="rect">
            <a:avLst/>
          </a:prstGeom>
          <a:noFill/>
          <a:ln/>
        </p:spPr>
        <p:txBody>
          <a:bodyPr wrap="square" rtlCol="0" anchor="ctr"/>
          <a:lstStyle/>
          <a:p>
            <a:pPr marL="342900" indent="-342900">
              <a:lnSpc>
                <a:spcPts val="1400"/>
              </a:lnSpc>
              <a:buSzPct val="100000"/>
              <a:buChar char="•"/>
            </a:pPr>
            <a:endParaRPr lang="en-US" sz="1200" dirty="0"/>
          </a:p>
        </p:txBody>
      </p:sp>
      <p:sp>
        <p:nvSpPr>
          <p:cNvPr id="6" name="Text 4"/>
          <p:cNvSpPr/>
          <p:nvPr/>
        </p:nvSpPr>
        <p:spPr>
          <a:xfrm>
            <a:off x="4572000" y="1097280"/>
            <a:ext cx="4023360" cy="0"/>
          </a:xfrm>
          <a:prstGeom prst="rect">
            <a:avLst/>
          </a:prstGeom>
          <a:noFill/>
          <a:ln/>
        </p:spPr>
        <p:txBody>
          <a:bodyPr wrap="square" rtlCol="0" anchor="ctr"/>
          <a:lstStyle/>
          <a:p>
            <a:pPr marL="0" indent="0">
              <a:buNone/>
            </a:pPr>
            <a:r>
              <a:rPr lang="en-US" sz="1800" dirty="0">
                <a:solidFill>
                  <a:srgbClr val="000000"/>
                </a:solidFill>
              </a:rPr>
              <a:t>United Arab Emirates</a:t>
            </a:r>
            <a:endParaRPr lang="en-US" sz="1800" dirty="0"/>
          </a:p>
        </p:txBody>
      </p:sp>
      <p:sp>
        <p:nvSpPr>
          <p:cNvPr id="7" name="Text 5"/>
          <p:cNvSpPr/>
          <p:nvPr/>
        </p:nvSpPr>
        <p:spPr>
          <a:xfrm>
            <a:off x="4572000" y="1859715"/>
            <a:ext cx="4023360" cy="138385"/>
          </a:xfrm>
          <a:prstGeom prst="rect">
            <a:avLst/>
          </a:prstGeom>
          <a:noFill/>
          <a:ln/>
        </p:spPr>
        <p:txBody>
          <a:bodyPr wrap="square" rtlCol="0" anchor="ctr"/>
          <a:lstStyle/>
          <a:p>
            <a:pPr marL="342900" indent="-342900">
              <a:lnSpc>
                <a:spcPts val="1400"/>
              </a:lnSpc>
              <a:buSzPct val="100000"/>
              <a:buChar char="•"/>
            </a:pPr>
            <a:r>
              <a:rPr lang="en-US" sz="1200" dirty="0">
                <a:solidFill>
                  <a:srgbClr val="000000"/>
                </a:solidFill>
              </a:rPr>
              <a:t>Right now, we are concerned about the war in the Middle East. We are being very careful on whom we are extending credit. We are also staying close and sharing red flags to our Segment Leaders to make sure we are all aligned on the risks we are taking.</a:t>
            </a:r>
          </a:p>
          <a:p>
            <a:pPr marL="342900" indent="-342900">
              <a:lnSpc>
                <a:spcPts val="1400"/>
              </a:lnSpc>
              <a:buSzPct val="100000"/>
              <a:buChar char="•"/>
            </a:pPr>
            <a:r>
              <a:rPr lang="en-US" sz="1200" dirty="0">
                <a:solidFill>
                  <a:srgbClr val="000000"/>
                </a:solidFill>
              </a:rPr>
              <a:t>Know your customer.</a:t>
            </a:r>
            <a:endParaRPr lang="en-US" sz="1200" dirty="0"/>
          </a:p>
        </p:txBody>
      </p:sp>
      <p:sp>
        <p:nvSpPr>
          <p:cNvPr id="10" name="Text 8"/>
          <p:cNvSpPr/>
          <p:nvPr/>
        </p:nvSpPr>
        <p:spPr>
          <a:xfrm>
            <a:off x="457200" y="2734056"/>
            <a:ext cx="4023360" cy="0"/>
          </a:xfrm>
          <a:prstGeom prst="rect">
            <a:avLst/>
          </a:prstGeom>
          <a:noFill/>
          <a:ln/>
        </p:spPr>
        <p:txBody>
          <a:bodyPr wrap="square" rtlCol="0" anchor="ctr"/>
          <a:lstStyle/>
          <a:p>
            <a:pPr marL="0" indent="0">
              <a:buNone/>
            </a:pPr>
            <a:r>
              <a:rPr lang="en-US" sz="1800" dirty="0">
                <a:solidFill>
                  <a:srgbClr val="000000"/>
                </a:solidFill>
              </a:rPr>
              <a:t>Ukraine</a:t>
            </a:r>
            <a:endParaRPr lang="en-US" sz="1800" dirty="0"/>
          </a:p>
        </p:txBody>
      </p:sp>
      <p:sp>
        <p:nvSpPr>
          <p:cNvPr id="11" name="Text 9"/>
          <p:cNvSpPr/>
          <p:nvPr/>
        </p:nvSpPr>
        <p:spPr>
          <a:xfrm>
            <a:off x="457200" y="3635387"/>
            <a:ext cx="4023360" cy="92662"/>
          </a:xfrm>
          <a:prstGeom prst="rect">
            <a:avLst/>
          </a:prstGeom>
          <a:noFill/>
          <a:ln/>
        </p:spPr>
        <p:txBody>
          <a:bodyPr wrap="square" rtlCol="0" anchor="ctr"/>
          <a:lstStyle/>
          <a:p>
            <a:pPr marL="342900" indent="-342900">
              <a:lnSpc>
                <a:spcPts val="1400"/>
              </a:lnSpc>
              <a:buSzPct val="100000"/>
              <a:buFontTx/>
              <a:buChar char="•"/>
            </a:pPr>
            <a:r>
              <a:rPr lang="en-US" sz="1200" dirty="0"/>
              <a:t>More than ever, the 5 Cs of credit are vital to properly assess acceptable risk relative to the reward of making a sale and collecting on that sale.</a:t>
            </a:r>
          </a:p>
          <a:p>
            <a:pPr marL="342900" indent="-342900">
              <a:lnSpc>
                <a:spcPts val="1400"/>
              </a:lnSpc>
              <a:buSzPct val="100000"/>
              <a:buChar char="•"/>
            </a:pPr>
            <a:r>
              <a:rPr lang="en-US" sz="1200" dirty="0"/>
              <a:t>Conditions can shift quickly. Regular reviews are not excessive in this environment.</a:t>
            </a:r>
          </a:p>
          <a:p>
            <a:pPr marL="342900" indent="-342900">
              <a:lnSpc>
                <a:spcPts val="1400"/>
              </a:lnSpc>
              <a:buSzPct val="100000"/>
              <a:buChar char="•"/>
            </a:pPr>
            <a:r>
              <a:rPr lang="en-US" sz="1200" dirty="0"/>
              <a:t>If you extend credit into Ukraine, avoid relying solely on open‑account terms wherever possible. Instead, structure the sale so that payment security is built in from the start. </a:t>
            </a:r>
            <a:endParaRPr lang="en-US" sz="1200" dirty="0">
              <a:solidFill>
                <a:srgbClr val="000000"/>
              </a:solidFill>
            </a:endParaRPr>
          </a:p>
        </p:txBody>
      </p:sp>
      <p:sp>
        <p:nvSpPr>
          <p:cNvPr id="12" name="Text 10"/>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
        <p:nvSpPr>
          <p:cNvPr id="14" name="Text 1">
            <a:extLst>
              <a:ext uri="{FF2B5EF4-FFF2-40B4-BE49-F238E27FC236}">
                <a16:creationId xmlns:a16="http://schemas.microsoft.com/office/drawing/2014/main" id="{1ED64C04-144B-7A9D-20A7-19CB0EA329D4}"/>
              </a:ext>
            </a:extLst>
          </p:cNvPr>
          <p:cNvSpPr/>
          <p:nvPr/>
        </p:nvSpPr>
        <p:spPr>
          <a:xfrm>
            <a:off x="4663440" y="2714815"/>
            <a:ext cx="4023360" cy="45719"/>
          </a:xfrm>
          <a:prstGeom prst="rect">
            <a:avLst/>
          </a:prstGeom>
          <a:noFill/>
          <a:ln/>
        </p:spPr>
        <p:txBody>
          <a:bodyPr wrap="square" rtlCol="0" anchor="ctr"/>
          <a:lstStyle/>
          <a:p>
            <a:pPr marL="0" indent="0">
              <a:buNone/>
            </a:pPr>
            <a:r>
              <a:rPr lang="en-US" dirty="0">
                <a:solidFill>
                  <a:srgbClr val="000000"/>
                </a:solidFill>
              </a:rPr>
              <a:t>Belize </a:t>
            </a:r>
            <a:endParaRPr lang="en-US" sz="1800" dirty="0"/>
          </a:p>
        </p:txBody>
      </p:sp>
      <p:sp>
        <p:nvSpPr>
          <p:cNvPr id="16" name="TextBox 15">
            <a:extLst>
              <a:ext uri="{FF2B5EF4-FFF2-40B4-BE49-F238E27FC236}">
                <a16:creationId xmlns:a16="http://schemas.microsoft.com/office/drawing/2014/main" id="{5BD9053B-AC09-AA28-B034-439BCC47F38D}"/>
              </a:ext>
            </a:extLst>
          </p:cNvPr>
          <p:cNvSpPr txBox="1"/>
          <p:nvPr/>
        </p:nvSpPr>
        <p:spPr>
          <a:xfrm>
            <a:off x="4625340" y="3175319"/>
            <a:ext cx="4572000" cy="630942"/>
          </a:xfrm>
          <a:prstGeom prst="rect">
            <a:avLst/>
          </a:prstGeom>
          <a:noFill/>
        </p:spPr>
        <p:txBody>
          <a:bodyPr wrap="square">
            <a:spAutoFit/>
          </a:bodyPr>
          <a:lstStyle/>
          <a:p>
            <a:pPr marL="342900" indent="-342900">
              <a:lnSpc>
                <a:spcPts val="1400"/>
              </a:lnSpc>
              <a:buSzPct val="100000"/>
              <a:buChar char="•"/>
            </a:pPr>
            <a:r>
              <a:rPr lang="en-US" sz="1200" dirty="0"/>
              <a:t>Verify business registration through</a:t>
            </a:r>
            <a:r>
              <a:rPr lang="en-US" sz="1200" b="1" dirty="0"/>
              <a:t> BELTRAIDE </a:t>
            </a:r>
            <a:r>
              <a:rPr lang="en-US" sz="1200" dirty="0"/>
              <a:t>or local registries.</a:t>
            </a:r>
          </a:p>
          <a:p>
            <a:pPr marL="342900" indent="-342900">
              <a:lnSpc>
                <a:spcPts val="1400"/>
              </a:lnSpc>
              <a:buSzPct val="100000"/>
              <a:buChar char="•"/>
            </a:pPr>
            <a:r>
              <a:rPr lang="en-US" sz="1200" dirty="0"/>
              <a:t>Legal processes can be slow, clear contracts reduce ambiguity and speed up enforcement.</a:t>
            </a:r>
          </a:p>
        </p:txBody>
      </p:sp>
      <p:sp>
        <p:nvSpPr>
          <p:cNvPr id="17" name="TextBox 16">
            <a:extLst>
              <a:ext uri="{FF2B5EF4-FFF2-40B4-BE49-F238E27FC236}">
                <a16:creationId xmlns:a16="http://schemas.microsoft.com/office/drawing/2014/main" id="{3E63AD12-7921-CDA4-0BF6-63621EF09804}"/>
              </a:ext>
            </a:extLst>
          </p:cNvPr>
          <p:cNvSpPr txBox="1"/>
          <p:nvPr/>
        </p:nvSpPr>
        <p:spPr>
          <a:xfrm>
            <a:off x="4625340" y="2937886"/>
            <a:ext cx="4572000" cy="287899"/>
          </a:xfrm>
          <a:prstGeom prst="rect">
            <a:avLst/>
          </a:prstGeom>
          <a:noFill/>
        </p:spPr>
        <p:txBody>
          <a:bodyPr wrap="square">
            <a:spAutoFit/>
          </a:bodyPr>
          <a:lstStyle/>
          <a:p>
            <a:pPr marL="342900" indent="-342900">
              <a:lnSpc>
                <a:spcPts val="1400"/>
              </a:lnSpc>
              <a:buSzPct val="100000"/>
              <a:buChar char="•"/>
            </a:pPr>
            <a:r>
              <a:rPr lang="en-US" sz="1200" dirty="0">
                <a:solidFill>
                  <a:srgbClr val="000000"/>
                </a:solidFill>
              </a:rPr>
              <a:t>Know your customer</a:t>
            </a:r>
            <a:r>
              <a:rPr lang="en-US" sz="1800" dirty="0">
                <a:solidFill>
                  <a:srgbClr val="000000"/>
                </a:solidFill>
              </a:rPr>
              <a:t>.</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Non-country-specific Advice from the survey</a:t>
            </a:r>
            <a:endParaRPr lang="en-US" sz="1800" dirty="0"/>
          </a:p>
        </p:txBody>
      </p:sp>
      <p:sp>
        <p:nvSpPr>
          <p:cNvPr id="3" name="Text 1"/>
          <p:cNvSpPr/>
          <p:nvPr/>
        </p:nvSpPr>
        <p:spPr>
          <a:xfrm>
            <a:off x="457200" y="1054031"/>
            <a:ext cx="8686800" cy="0"/>
          </a:xfrm>
          <a:prstGeom prst="rect">
            <a:avLst/>
          </a:prstGeom>
          <a:noFill/>
          <a:ln/>
        </p:spPr>
        <p:txBody>
          <a:bodyPr wrap="square" rtlCol="0" anchor="ctr"/>
          <a:lstStyle/>
          <a:p>
            <a:pPr marL="0" indent="0">
              <a:buNone/>
            </a:pPr>
            <a:r>
              <a:rPr lang="en-US" sz="1200" dirty="0">
                <a:solidFill>
                  <a:srgbClr val="000000"/>
                </a:solidFill>
              </a:rPr>
              <a:t>Know your real customer, not the Trade/Banner name but the True Legal Entity (5 Cs of Credit).</a:t>
            </a:r>
            <a:endParaRPr lang="en-US" sz="1200" dirty="0"/>
          </a:p>
        </p:txBody>
      </p:sp>
      <p:sp>
        <p:nvSpPr>
          <p:cNvPr id="4" name="Text 2"/>
          <p:cNvSpPr/>
          <p:nvPr/>
        </p:nvSpPr>
        <p:spPr>
          <a:xfrm>
            <a:off x="457200" y="1353312"/>
            <a:ext cx="8686800" cy="0"/>
          </a:xfrm>
          <a:prstGeom prst="rect">
            <a:avLst/>
          </a:prstGeom>
          <a:noFill/>
          <a:ln/>
        </p:spPr>
        <p:txBody>
          <a:bodyPr wrap="square" rtlCol="0" anchor="ctr"/>
          <a:lstStyle/>
          <a:p>
            <a:pPr marL="0" indent="0">
              <a:buNone/>
            </a:pPr>
            <a:r>
              <a:rPr lang="en-US" sz="1200" dirty="0">
                <a:solidFill>
                  <a:srgbClr val="000000"/>
                </a:solidFill>
              </a:rPr>
              <a:t>Start building a relationship with your customer early and include your salesperson.</a:t>
            </a:r>
            <a:endParaRPr lang="en-US" sz="1200" dirty="0"/>
          </a:p>
        </p:txBody>
      </p:sp>
      <p:sp>
        <p:nvSpPr>
          <p:cNvPr id="5" name="Text 3"/>
          <p:cNvSpPr/>
          <p:nvPr/>
        </p:nvSpPr>
        <p:spPr>
          <a:xfrm>
            <a:off x="457200" y="1609344"/>
            <a:ext cx="8686800" cy="0"/>
          </a:xfrm>
          <a:prstGeom prst="rect">
            <a:avLst/>
          </a:prstGeom>
          <a:noFill/>
          <a:ln/>
        </p:spPr>
        <p:txBody>
          <a:bodyPr wrap="square" rtlCol="0" anchor="ctr"/>
          <a:lstStyle/>
          <a:p>
            <a:pPr marL="0" indent="0">
              <a:buNone/>
            </a:pPr>
            <a:r>
              <a:rPr lang="en-US" sz="1200" dirty="0">
                <a:solidFill>
                  <a:srgbClr val="000000"/>
                </a:solidFill>
              </a:rPr>
              <a:t>Consistent communication with your key customers is essential.</a:t>
            </a:r>
            <a:endParaRPr lang="en-US" sz="1200" dirty="0"/>
          </a:p>
        </p:txBody>
      </p:sp>
      <p:sp>
        <p:nvSpPr>
          <p:cNvPr id="6" name="Text 4"/>
          <p:cNvSpPr/>
          <p:nvPr/>
        </p:nvSpPr>
        <p:spPr>
          <a:xfrm>
            <a:off x="457200" y="1865376"/>
            <a:ext cx="8686800" cy="0"/>
          </a:xfrm>
          <a:prstGeom prst="rect">
            <a:avLst/>
          </a:prstGeom>
          <a:noFill/>
          <a:ln/>
        </p:spPr>
        <p:txBody>
          <a:bodyPr wrap="square" rtlCol="0" anchor="ctr"/>
          <a:lstStyle/>
          <a:p>
            <a:pPr marL="0" indent="0">
              <a:buNone/>
            </a:pPr>
            <a:r>
              <a:rPr lang="en-US" sz="1200" dirty="0">
                <a:solidFill>
                  <a:srgbClr val="000000"/>
                </a:solidFill>
              </a:rPr>
              <a:t>Follow up with the customer’s buyer and finance departments as many times as necessary.</a:t>
            </a:r>
            <a:endParaRPr lang="en-US" sz="1200" dirty="0"/>
          </a:p>
        </p:txBody>
      </p:sp>
      <p:sp>
        <p:nvSpPr>
          <p:cNvPr id="7" name="Text 5"/>
          <p:cNvSpPr/>
          <p:nvPr/>
        </p:nvSpPr>
        <p:spPr>
          <a:xfrm>
            <a:off x="457200" y="2166880"/>
            <a:ext cx="8686800" cy="45719"/>
          </a:xfrm>
          <a:prstGeom prst="rect">
            <a:avLst/>
          </a:prstGeom>
          <a:noFill/>
          <a:ln/>
        </p:spPr>
        <p:txBody>
          <a:bodyPr wrap="square" rtlCol="0" anchor="ctr"/>
          <a:lstStyle/>
          <a:p>
            <a:pPr marL="0" indent="0">
              <a:buNone/>
            </a:pPr>
            <a:r>
              <a:rPr lang="en-US" sz="1200" dirty="0">
                <a:solidFill>
                  <a:srgbClr val="000000"/>
                </a:solidFill>
              </a:rPr>
              <a:t>Obtain updated credit information. Verify owner and address, as changes are often not communicated by the customer.  Pull a credit report for payment history and legal status and name verification.</a:t>
            </a:r>
            <a:endParaRPr lang="en-US" sz="1200" dirty="0"/>
          </a:p>
        </p:txBody>
      </p:sp>
      <p:sp>
        <p:nvSpPr>
          <p:cNvPr id="8" name="Text 6"/>
          <p:cNvSpPr/>
          <p:nvPr/>
        </p:nvSpPr>
        <p:spPr>
          <a:xfrm>
            <a:off x="457200" y="2615802"/>
            <a:ext cx="8686800" cy="0"/>
          </a:xfrm>
          <a:prstGeom prst="rect">
            <a:avLst/>
          </a:prstGeom>
          <a:noFill/>
          <a:ln/>
        </p:spPr>
        <p:txBody>
          <a:bodyPr wrap="square" rtlCol="0" anchor="ctr"/>
          <a:lstStyle/>
          <a:p>
            <a:pPr marL="0" indent="0">
              <a:buNone/>
            </a:pPr>
            <a:r>
              <a:rPr lang="en-US" sz="1200" dirty="0">
                <a:solidFill>
                  <a:srgbClr val="000000"/>
                </a:solidFill>
              </a:rPr>
              <a:t>With continued global inflation, tariff wars and high interest, you need to know your true legal customer to prevent fraud and minimize risk to your AR.</a:t>
            </a:r>
            <a:endParaRPr lang="en-US" sz="1200" dirty="0"/>
          </a:p>
        </p:txBody>
      </p:sp>
      <p:sp>
        <p:nvSpPr>
          <p:cNvPr id="9" name="Text 7"/>
          <p:cNvSpPr/>
          <p:nvPr/>
        </p:nvSpPr>
        <p:spPr>
          <a:xfrm>
            <a:off x="457200" y="3012083"/>
            <a:ext cx="8686800" cy="0"/>
          </a:xfrm>
          <a:prstGeom prst="rect">
            <a:avLst/>
          </a:prstGeom>
          <a:noFill/>
          <a:ln/>
        </p:spPr>
        <p:txBody>
          <a:bodyPr wrap="square" rtlCol="0" anchor="ctr"/>
          <a:lstStyle/>
          <a:p>
            <a:pPr marL="0" indent="0">
              <a:buNone/>
            </a:pPr>
            <a:r>
              <a:rPr lang="en-US" sz="1200" dirty="0">
                <a:solidFill>
                  <a:srgbClr val="000000"/>
                </a:solidFill>
              </a:rPr>
              <a:t>It is important to know the customer's payment process to avoid misunderstandings or delays due to administrative issues.</a:t>
            </a:r>
            <a:endParaRPr lang="en-US" sz="1200" dirty="0"/>
          </a:p>
        </p:txBody>
      </p:sp>
      <p:sp>
        <p:nvSpPr>
          <p:cNvPr id="10" name="Text 8"/>
          <p:cNvSpPr/>
          <p:nvPr/>
        </p:nvSpPr>
        <p:spPr>
          <a:xfrm>
            <a:off x="457200" y="3292829"/>
            <a:ext cx="8686800" cy="0"/>
          </a:xfrm>
          <a:prstGeom prst="rect">
            <a:avLst/>
          </a:prstGeom>
          <a:noFill/>
          <a:ln/>
        </p:spPr>
        <p:txBody>
          <a:bodyPr wrap="square" rtlCol="0" anchor="ctr"/>
          <a:lstStyle/>
          <a:p>
            <a:pPr marL="0" indent="0">
              <a:buNone/>
            </a:pPr>
            <a:r>
              <a:rPr lang="en-US" sz="1200" dirty="0">
                <a:solidFill>
                  <a:srgbClr val="000000"/>
                </a:solidFill>
              </a:rPr>
              <a:t>Obtain financial statements on your customers and backstop sales with credit insurance when possible.</a:t>
            </a:r>
            <a:endParaRPr lang="en-US" sz="1200" dirty="0"/>
          </a:p>
        </p:txBody>
      </p:sp>
      <p:sp>
        <p:nvSpPr>
          <p:cNvPr id="11" name="Text 9"/>
          <p:cNvSpPr/>
          <p:nvPr/>
        </p:nvSpPr>
        <p:spPr>
          <a:xfrm>
            <a:off x="457200" y="3576045"/>
            <a:ext cx="8686800" cy="0"/>
          </a:xfrm>
          <a:prstGeom prst="rect">
            <a:avLst/>
          </a:prstGeom>
          <a:noFill/>
          <a:ln/>
        </p:spPr>
        <p:txBody>
          <a:bodyPr wrap="square" rtlCol="0" anchor="ctr"/>
          <a:lstStyle/>
          <a:p>
            <a:pPr marL="0" indent="0">
              <a:buNone/>
            </a:pPr>
            <a:r>
              <a:rPr lang="en-US" sz="1200" dirty="0">
                <a:solidFill>
                  <a:srgbClr val="000000"/>
                </a:solidFill>
              </a:rPr>
              <a:t>Ensure clear payment language is on the wire payments received.</a:t>
            </a:r>
            <a:endParaRPr lang="en-US" sz="1200" dirty="0"/>
          </a:p>
        </p:txBody>
      </p:sp>
      <p:sp>
        <p:nvSpPr>
          <p:cNvPr id="12" name="Text 10"/>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Are your sales primarily to new or existing customers?</a:t>
            </a:r>
            <a:endParaRPr lang="en-US" sz="1800" dirty="0"/>
          </a:p>
        </p:txBody>
      </p:sp>
      <p:graphicFrame>
        <p:nvGraphicFramePr>
          <p:cNvPr id="3" name="Chart 0"/>
          <p:cNvGraphicFramePr/>
          <p:nvPr/>
        </p:nvGraphicFramePr>
        <p:xfrm>
          <a:off x="457200" y="1097280"/>
          <a:ext cx="8046720" cy="3474720"/>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 1"/>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On average, what payment terms are you granting?</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Belize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Dominican Republic</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On average, what payment terms are you granting?</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Ukraine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United Arab Emirates</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What is the average number of days beyond terms in these countries?</a:t>
            </a:r>
            <a:endParaRPr lang="en-US" sz="1800" dirty="0"/>
          </a:p>
        </p:txBody>
      </p:sp>
      <p:sp>
        <p:nvSpPr>
          <p:cNvPr id="3" name="Text 1"/>
          <p:cNvSpPr/>
          <p:nvPr/>
        </p:nvSpPr>
        <p:spPr>
          <a:xfrm>
            <a:off x="457200" y="1828800"/>
            <a:ext cx="2286000" cy="0"/>
          </a:xfrm>
          <a:prstGeom prst="rect">
            <a:avLst/>
          </a:prstGeom>
          <a:noFill/>
          <a:ln/>
        </p:spPr>
        <p:txBody>
          <a:bodyPr wrap="square" rtlCol="0" anchor="ctr"/>
          <a:lstStyle/>
          <a:p>
            <a:pPr marL="0" indent="0" algn="ctr">
              <a:buNone/>
            </a:pPr>
            <a:r>
              <a:rPr lang="en-US" sz="1800" dirty="0">
                <a:solidFill>
                  <a:srgbClr val="000000"/>
                </a:solidFill>
              </a:rPr>
              <a:t>Belize</a:t>
            </a:r>
            <a:endParaRPr lang="en-US" sz="1800" dirty="0"/>
          </a:p>
        </p:txBody>
      </p:sp>
      <p:sp>
        <p:nvSpPr>
          <p:cNvPr id="4" name="Text 2"/>
          <p:cNvSpPr/>
          <p:nvPr/>
        </p:nvSpPr>
        <p:spPr>
          <a:xfrm>
            <a:off x="457200" y="2377440"/>
            <a:ext cx="2286000" cy="0"/>
          </a:xfrm>
          <a:prstGeom prst="rect">
            <a:avLst/>
          </a:prstGeom>
          <a:noFill/>
          <a:ln/>
        </p:spPr>
        <p:txBody>
          <a:bodyPr wrap="square" rtlCol="0" anchor="ctr"/>
          <a:lstStyle/>
          <a:p>
            <a:pPr marL="0" indent="0" algn="ctr">
              <a:buNone/>
            </a:pPr>
            <a:r>
              <a:rPr lang="en-US" sz="5200" dirty="0">
                <a:solidFill>
                  <a:srgbClr val="000000"/>
                </a:solidFill>
              </a:rPr>
              <a:t>7</a:t>
            </a:r>
            <a:endParaRPr lang="en-US" sz="5200" dirty="0"/>
          </a:p>
        </p:txBody>
      </p:sp>
      <p:sp>
        <p:nvSpPr>
          <p:cNvPr id="5" name="Text 3"/>
          <p:cNvSpPr/>
          <p:nvPr/>
        </p:nvSpPr>
        <p:spPr>
          <a:xfrm>
            <a:off x="2286000" y="1828800"/>
            <a:ext cx="2286000" cy="0"/>
          </a:xfrm>
          <a:prstGeom prst="rect">
            <a:avLst/>
          </a:prstGeom>
          <a:noFill/>
          <a:ln/>
        </p:spPr>
        <p:txBody>
          <a:bodyPr wrap="square" rtlCol="0" anchor="ctr"/>
          <a:lstStyle/>
          <a:p>
            <a:pPr marL="0" indent="0" algn="ctr">
              <a:buNone/>
            </a:pPr>
            <a:r>
              <a:rPr lang="en-US" sz="1800" dirty="0">
                <a:solidFill>
                  <a:srgbClr val="000000"/>
                </a:solidFill>
              </a:rPr>
              <a:t>Dominican Republic</a:t>
            </a:r>
            <a:endParaRPr lang="en-US" sz="1800" dirty="0"/>
          </a:p>
        </p:txBody>
      </p:sp>
      <p:sp>
        <p:nvSpPr>
          <p:cNvPr id="6" name="Text 4"/>
          <p:cNvSpPr/>
          <p:nvPr/>
        </p:nvSpPr>
        <p:spPr>
          <a:xfrm>
            <a:off x="2286000" y="2377440"/>
            <a:ext cx="2286000" cy="0"/>
          </a:xfrm>
          <a:prstGeom prst="rect">
            <a:avLst/>
          </a:prstGeom>
          <a:noFill/>
          <a:ln/>
        </p:spPr>
        <p:txBody>
          <a:bodyPr wrap="square" rtlCol="0" anchor="ctr"/>
          <a:lstStyle/>
          <a:p>
            <a:pPr marL="0" indent="0" algn="ctr">
              <a:buNone/>
            </a:pPr>
            <a:r>
              <a:rPr lang="en-US" sz="5200" dirty="0">
                <a:solidFill>
                  <a:srgbClr val="000000"/>
                </a:solidFill>
              </a:rPr>
              <a:t>8</a:t>
            </a:r>
            <a:endParaRPr lang="en-US" sz="5200" dirty="0"/>
          </a:p>
        </p:txBody>
      </p:sp>
      <p:sp>
        <p:nvSpPr>
          <p:cNvPr id="7" name="Text 5"/>
          <p:cNvSpPr/>
          <p:nvPr/>
        </p:nvSpPr>
        <p:spPr>
          <a:xfrm>
            <a:off x="4114800" y="1828800"/>
            <a:ext cx="2286000" cy="0"/>
          </a:xfrm>
          <a:prstGeom prst="rect">
            <a:avLst/>
          </a:prstGeom>
          <a:noFill/>
          <a:ln/>
        </p:spPr>
        <p:txBody>
          <a:bodyPr wrap="square" rtlCol="0" anchor="ctr"/>
          <a:lstStyle/>
          <a:p>
            <a:pPr marL="0" indent="0" algn="ctr">
              <a:buNone/>
            </a:pPr>
            <a:r>
              <a:rPr lang="en-US" sz="1800" dirty="0">
                <a:solidFill>
                  <a:srgbClr val="000000"/>
                </a:solidFill>
              </a:rPr>
              <a:t>Ukraine</a:t>
            </a:r>
            <a:endParaRPr lang="en-US" sz="1800" dirty="0"/>
          </a:p>
        </p:txBody>
      </p:sp>
      <p:sp>
        <p:nvSpPr>
          <p:cNvPr id="8" name="Text 6"/>
          <p:cNvSpPr/>
          <p:nvPr/>
        </p:nvSpPr>
        <p:spPr>
          <a:xfrm>
            <a:off x="4114800" y="2377440"/>
            <a:ext cx="2286000" cy="0"/>
          </a:xfrm>
          <a:prstGeom prst="rect">
            <a:avLst/>
          </a:prstGeom>
          <a:noFill/>
          <a:ln/>
        </p:spPr>
        <p:txBody>
          <a:bodyPr wrap="square" rtlCol="0" anchor="ctr"/>
          <a:lstStyle/>
          <a:p>
            <a:pPr marL="0" indent="0" algn="ctr">
              <a:buNone/>
            </a:pPr>
            <a:r>
              <a:rPr lang="en-US" sz="5200" dirty="0">
                <a:solidFill>
                  <a:srgbClr val="000000"/>
                </a:solidFill>
              </a:rPr>
              <a:t>16</a:t>
            </a:r>
            <a:endParaRPr lang="en-US" sz="5200" dirty="0"/>
          </a:p>
        </p:txBody>
      </p:sp>
      <p:sp>
        <p:nvSpPr>
          <p:cNvPr id="9" name="Text 7"/>
          <p:cNvSpPr/>
          <p:nvPr/>
        </p:nvSpPr>
        <p:spPr>
          <a:xfrm>
            <a:off x="5943600" y="1828800"/>
            <a:ext cx="2286000" cy="0"/>
          </a:xfrm>
          <a:prstGeom prst="rect">
            <a:avLst/>
          </a:prstGeom>
          <a:noFill/>
          <a:ln/>
        </p:spPr>
        <p:txBody>
          <a:bodyPr wrap="square" rtlCol="0" anchor="ctr"/>
          <a:lstStyle/>
          <a:p>
            <a:pPr marL="0" indent="0" algn="ctr">
              <a:buNone/>
            </a:pPr>
            <a:r>
              <a:rPr lang="en-US" sz="1800" dirty="0">
                <a:solidFill>
                  <a:srgbClr val="000000"/>
                </a:solidFill>
              </a:rPr>
              <a:t>United Arab Emirates</a:t>
            </a:r>
            <a:endParaRPr lang="en-US" sz="1800" dirty="0"/>
          </a:p>
        </p:txBody>
      </p:sp>
      <p:sp>
        <p:nvSpPr>
          <p:cNvPr id="10" name="Text 8"/>
          <p:cNvSpPr/>
          <p:nvPr/>
        </p:nvSpPr>
        <p:spPr>
          <a:xfrm>
            <a:off x="5943600" y="2377440"/>
            <a:ext cx="2286000" cy="0"/>
          </a:xfrm>
          <a:prstGeom prst="rect">
            <a:avLst/>
          </a:prstGeom>
          <a:noFill/>
          <a:ln/>
        </p:spPr>
        <p:txBody>
          <a:bodyPr wrap="square" rtlCol="0" anchor="ctr"/>
          <a:lstStyle/>
          <a:p>
            <a:pPr marL="0" indent="0" algn="ctr">
              <a:buNone/>
            </a:pPr>
            <a:r>
              <a:rPr lang="en-US" sz="5200" dirty="0">
                <a:solidFill>
                  <a:srgbClr val="000000"/>
                </a:solidFill>
              </a:rPr>
              <a:t>5</a:t>
            </a:r>
            <a:endParaRPr lang="en-US" sz="5200" dirty="0"/>
          </a:p>
        </p:txBody>
      </p:sp>
      <p:sp>
        <p:nvSpPr>
          <p:cNvPr id="11" name="Text 9"/>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Are payment delays increasing, decreasing, or staying the same?</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Belize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Dominican Republic</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Are payment delays increasing, decreasing, or staying the same?</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Ukraine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United Arab Emirates</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The most common causes of payment delays</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Belize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Dominican Republic</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229600" cy="0"/>
          </a:xfrm>
          <a:prstGeom prst="rect">
            <a:avLst/>
          </a:prstGeom>
          <a:noFill/>
          <a:ln/>
        </p:spPr>
        <p:txBody>
          <a:bodyPr wrap="square" rtlCol="0" anchor="ctr"/>
          <a:lstStyle/>
          <a:p>
            <a:pPr marL="0" indent="0">
              <a:buNone/>
            </a:pPr>
            <a:r>
              <a:rPr lang="en-US" sz="1800" dirty="0">
                <a:solidFill>
                  <a:srgbClr val="FFFFFF"/>
                </a:solidFill>
              </a:rPr>
              <a:t>The most common causes of payment delays</a:t>
            </a:r>
            <a:endParaRPr lang="en-US" sz="1800" dirty="0"/>
          </a:p>
        </p:txBody>
      </p:sp>
      <p:sp>
        <p:nvSpPr>
          <p:cNvPr id="3" name="Text 1"/>
          <p:cNvSpPr/>
          <p:nvPr/>
        </p:nvSpPr>
        <p:spPr>
          <a:xfrm>
            <a:off x="2103120" y="1371600"/>
            <a:ext cx="3657600" cy="0"/>
          </a:xfrm>
          <a:prstGeom prst="rect">
            <a:avLst/>
          </a:prstGeom>
          <a:noFill/>
          <a:ln/>
        </p:spPr>
        <p:txBody>
          <a:bodyPr wrap="square" rtlCol="0" anchor="ctr"/>
          <a:lstStyle/>
          <a:p>
            <a:pPr marL="0" indent="0">
              <a:buNone/>
            </a:pPr>
            <a:r>
              <a:rPr lang="en-US" sz="1600" dirty="0">
                <a:solidFill>
                  <a:srgbClr val="000000"/>
                </a:solidFill>
              </a:rPr>
              <a:t>Ukraine</a:t>
            </a:r>
            <a:endParaRPr lang="en-US" sz="1600" dirty="0"/>
          </a:p>
        </p:txBody>
      </p:sp>
      <p:graphicFrame>
        <p:nvGraphicFramePr>
          <p:cNvPr id="4" name="Chart 0"/>
          <p:cNvGraphicFramePr/>
          <p:nvPr/>
        </p:nvGraphicFramePr>
        <p:xfrm>
          <a:off x="457200" y="1645920"/>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6217920" y="1371600"/>
            <a:ext cx="3657600" cy="0"/>
          </a:xfrm>
          <a:prstGeom prst="rect">
            <a:avLst/>
          </a:prstGeom>
          <a:noFill/>
          <a:ln/>
        </p:spPr>
        <p:txBody>
          <a:bodyPr wrap="square" rtlCol="0" anchor="ctr"/>
          <a:lstStyle/>
          <a:p>
            <a:pPr marL="0" indent="0">
              <a:buNone/>
            </a:pPr>
            <a:r>
              <a:rPr lang="en-US" sz="1600" dirty="0">
                <a:solidFill>
                  <a:srgbClr val="000000"/>
                </a:solidFill>
              </a:rPr>
              <a:t>United Arab Emirates</a:t>
            </a:r>
            <a:endParaRPr lang="en-US" sz="1600" dirty="0"/>
          </a:p>
        </p:txBody>
      </p:sp>
      <p:graphicFrame>
        <p:nvGraphicFramePr>
          <p:cNvPr id="6" name="Chart 1"/>
          <p:cNvGraphicFramePr/>
          <p:nvPr/>
        </p:nvGraphicFramePr>
        <p:xfrm>
          <a:off x="4572000" y="1645920"/>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 3"/>
          <p:cNvSpPr/>
          <p:nvPr/>
        </p:nvSpPr>
        <p:spPr>
          <a:xfrm>
            <a:off x="457200" y="4983480"/>
            <a:ext cx="8229600" cy="0"/>
          </a:xfrm>
          <a:prstGeom prst="rect">
            <a:avLst/>
          </a:prstGeom>
          <a:noFill/>
          <a:ln/>
        </p:spPr>
        <p:txBody>
          <a:bodyPr wrap="square" rtlCol="0" anchor="ctr"/>
          <a:lstStyle/>
          <a:p>
            <a:pPr marL="0" indent="0">
              <a:buNone/>
            </a:pPr>
            <a:r>
              <a:rPr lang="en-US" sz="1200" dirty="0">
                <a:solidFill>
                  <a:srgbClr val="FFFFFF"/>
                </a:solidFill>
              </a:rPr>
              <a:t>FCIB CREDIT &amp; COLLECTIONS SURVEY - March 2026</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572</TotalTime>
  <Words>636</Words>
  <Application>Microsoft Office PowerPoint</Application>
  <PresentationFormat>On-screen Show (16:9)</PresentationFormat>
  <Paragraphs>87</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James Youse</cp:lastModifiedBy>
  <cp:revision>5</cp:revision>
  <dcterms:created xsi:type="dcterms:W3CDTF">2026-04-07T14:35:36Z</dcterms:created>
  <dcterms:modified xsi:type="dcterms:W3CDTF">2026-04-08T18:26:28Z</dcterms:modified>
</cp:coreProperties>
</file>