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3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Existing</c:v>
                </c:pt>
              </c:strCache>
            </c:strRef>
          </c:tx>
          <c:spPr>
            <a:solidFill>
              <a:srgbClr val="58B6C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Israel</c:v>
                </c:pt>
                <c:pt idx="1">
                  <c:v>Mexico</c:v>
                </c:pt>
                <c:pt idx="2">
                  <c:v>Moldova</c:v>
                </c:pt>
                <c:pt idx="3">
                  <c:v>United Kingdom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F-485A-9AB8-C5D9FA423D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</c:v>
                </c:pt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Israel</c:v>
                </c:pt>
                <c:pt idx="1">
                  <c:v>Mexico</c:v>
                </c:pt>
                <c:pt idx="2">
                  <c:v>Moldova</c:v>
                </c:pt>
                <c:pt idx="3">
                  <c:v>United Kingdom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CF-485A-9AB8-C5D9FA423DF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67</c:v>
                </c:pt>
                <c:pt idx="1">
                  <c:v>33</c:v>
                </c:pt>
                <c:pt idx="2">
                  <c:v>67</c:v>
                </c:pt>
                <c:pt idx="3">
                  <c:v>33</c:v>
                </c:pt>
                <c:pt idx="4">
                  <c:v>33</c:v>
                </c:pt>
                <c:pt idx="5">
                  <c:v>67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33</c:v>
                </c:pt>
                <c:pt idx="10">
                  <c:v>33</c:v>
                </c:pt>
                <c:pt idx="1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B7-4693-9A9B-F0FEF23DA4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25</c:v>
                </c:pt>
                <c:pt idx="1">
                  <c:v>6</c:v>
                </c:pt>
                <c:pt idx="2">
                  <c:v>31</c:v>
                </c:pt>
                <c:pt idx="3">
                  <c:v>6</c:v>
                </c:pt>
                <c:pt idx="4">
                  <c:v>12</c:v>
                </c:pt>
                <c:pt idx="5">
                  <c:v>19</c:v>
                </c:pt>
                <c:pt idx="6">
                  <c:v>6</c:v>
                </c:pt>
                <c:pt idx="7">
                  <c:v>12</c:v>
                </c:pt>
                <c:pt idx="8">
                  <c:v>19</c:v>
                </c:pt>
                <c:pt idx="9">
                  <c:v>6</c:v>
                </c:pt>
                <c:pt idx="10">
                  <c:v>31</c:v>
                </c:pt>
                <c:pt idx="1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5-4D8D-8EBE-8FB79153FF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6-49C1-894C-1F20B46EC9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40</c:v>
                </c:pt>
                <c:pt idx="1">
                  <c:v>20</c:v>
                </c:pt>
                <c:pt idx="2">
                  <c:v>40</c:v>
                </c:pt>
                <c:pt idx="3">
                  <c:v>20</c:v>
                </c:pt>
                <c:pt idx="4">
                  <c:v>10</c:v>
                </c:pt>
                <c:pt idx="5">
                  <c:v>30</c:v>
                </c:pt>
                <c:pt idx="6">
                  <c:v>0</c:v>
                </c:pt>
                <c:pt idx="7">
                  <c:v>10</c:v>
                </c:pt>
                <c:pt idx="8">
                  <c:v>20</c:v>
                </c:pt>
                <c:pt idx="9">
                  <c:v>20</c:v>
                </c:pt>
                <c:pt idx="10">
                  <c:v>40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02-48D3-88AD-88D1B063E0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25</c:v>
                </c:pt>
                <c:pt idx="2">
                  <c:v>25</c:v>
                </c:pt>
                <c:pt idx="3">
                  <c:v>0</c:v>
                </c:pt>
                <c:pt idx="4">
                  <c:v>25</c:v>
                </c:pt>
                <c:pt idx="5">
                  <c:v>0</c:v>
                </c:pt>
                <c:pt idx="6">
                  <c:v>25</c:v>
                </c:pt>
                <c:pt idx="7">
                  <c:v>25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67-42E7-91AD-C617002870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94</c:v>
                </c:pt>
                <c:pt idx="1">
                  <c:v>6</c:v>
                </c:pt>
                <c:pt idx="2">
                  <c:v>18</c:v>
                </c:pt>
                <c:pt idx="3">
                  <c:v>18</c:v>
                </c:pt>
                <c:pt idx="4">
                  <c:v>6</c:v>
                </c:pt>
                <c:pt idx="5">
                  <c:v>0</c:v>
                </c:pt>
                <c:pt idx="6">
                  <c:v>18</c:v>
                </c:pt>
                <c:pt idx="7">
                  <c:v>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92-412F-AB8C-593EE952EF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0</c:v>
                </c:pt>
                <c:pt idx="4">
                  <c:v>100</c:v>
                </c:pt>
                <c:pt idx="5">
                  <c:v>0</c:v>
                </c:pt>
                <c:pt idx="6">
                  <c:v>100</c:v>
                </c:pt>
                <c:pt idx="7">
                  <c:v>100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E-468E-9460-8C63FF2644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Bank Obligation Pay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100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0</c:v>
                </c:pt>
                <c:pt idx="6">
                  <c:v>23</c:v>
                </c:pt>
                <c:pt idx="7">
                  <c:v>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75-4D73-9DD5-4D2B4D50DC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62-469A-83BA-972A240479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29</c:v>
                </c:pt>
                <c:pt idx="1">
                  <c:v>47</c:v>
                </c:pt>
                <c:pt idx="2">
                  <c:v>18</c:v>
                </c:pt>
                <c:pt idx="3">
                  <c:v>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DA-4FFF-BF99-AF9B0F09DC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6B-485D-A98D-32B53BCD06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90 days or more</c:v>
                </c:pt>
                <c:pt idx="4">
                  <c:v> 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46</c:v>
                </c:pt>
                <c:pt idx="1">
                  <c:v>38</c:v>
                </c:pt>
                <c:pt idx="2">
                  <c:v>8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83-45FD-89CC-62EE52ECB1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0</c:v>
                </c:pt>
                <c:pt idx="2">
                  <c:v>50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0-4EE0-B79B-EDEF7E2AE7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</c:v>
                </c:pt>
                <c:pt idx="1">
                  <c:v>0</c:v>
                </c:pt>
                <c:pt idx="2">
                  <c:v>65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3F-4875-BC57-9FD51E5F42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11-49CF-B593-1EC70999F6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0</c:v>
                </c:pt>
                <c:pt idx="2">
                  <c:v>54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A5-474E-BD0E-B13CFC0964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62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09728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4A7090"/>
                </a:solidFill>
              </a:rPr>
              <a:t>FCIB CREDIT &amp; COLLECTIONS SURVEY 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0" y="201168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April 2026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Israel, Mexico, Moldova, United Kingdom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Israel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Moldova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United Kingdom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Insights from Credit Professionals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Israel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89103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Know your customer -- (5 Cs of Credit) Use verification tools available to you including social media to mitigate the chance of Fraud.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We have sold to Israeli customers on cash‑in‑advance terms since October 2023 and have encountered no payment issues.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lnSpc>
                <a:spcPts val="1400"/>
              </a:lnSpc>
              <a:buSzPct val="100000"/>
            </a:pP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557779"/>
            <a:ext cx="4023360" cy="457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Political events can disrupt trade, consider credit insurance.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0" y="109728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United Kingdom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0" y="195453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The UK is generally straightforward to work with. The time difference still allows for real‑time communication during U.S. business hours.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Be aware that certain products may require specific labeling.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In our experience, the OEM is typically the party that pays a few days late.</a:t>
            </a:r>
          </a:p>
          <a:p>
            <a:pPr>
              <a:lnSpc>
                <a:spcPts val="1400"/>
              </a:lnSpc>
              <a:buSzPct val="100000"/>
            </a:pP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0" y="263347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0" y="2629153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We have no payment delays from customers in the UK.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0" y="4302253"/>
            <a:ext cx="4023360" cy="338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ts val="1400"/>
              </a:lnSpc>
              <a:buSzPct val="100000"/>
            </a:pP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12750" y="297637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Mexico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3585718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Culturally the urgency isn't there.  Tight follow-up is necessary to ensure payments are timely.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Collecting unpaid debts in Mexico is challenging, often time consuming and may require travel and hiring local legal counsel.</a:t>
            </a:r>
          </a:p>
        </p:txBody>
      </p:sp>
      <p:sp>
        <p:nvSpPr>
          <p:cNvPr id="22" name="Text 20"/>
          <p:cNvSpPr/>
          <p:nvPr/>
        </p:nvSpPr>
        <p:spPr>
          <a:xfrm>
            <a:off x="457200" y="4319779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Make it clear that your payment terms apply solely to your transaction and not tied to the terms your customer extends to their own clients.</a:t>
            </a:r>
          </a:p>
        </p:txBody>
      </p:sp>
      <p:sp>
        <p:nvSpPr>
          <p:cNvPr id="24" name="Text 22"/>
          <p:cNvSpPr/>
          <p:nvPr/>
        </p:nvSpPr>
        <p:spPr>
          <a:xfrm>
            <a:off x="4572000" y="291668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Moldova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616450" y="3858768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>
                <a:solidFill>
                  <a:srgbClr val="000000"/>
                </a:solidFill>
              </a:rPr>
              <a:t>Know your </a:t>
            </a:r>
            <a:r>
              <a:rPr lang="en-US" sz="1200" dirty="0">
                <a:solidFill>
                  <a:srgbClr val="000000"/>
                </a:solidFill>
              </a:rPr>
              <a:t>customer --  Verify the customer before shipping.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Coverage from providers like EXIM or private insurers can protect against both commercial and political non‑payment risk.</a:t>
            </a:r>
          </a:p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Moldova has high political and economic volatility given its proximity to Ukraine and its internal political divisions. Currency fluctuations and sudden policy shifts can affect a buyer’s ability to pay. </a:t>
            </a:r>
          </a:p>
        </p:txBody>
      </p:sp>
      <p:sp>
        <p:nvSpPr>
          <p:cNvPr id="26" name="Text 24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Non-country-specific Advice from the survey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895094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Consistent communication with your key customers is essential.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41985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Obtain updated credit information. Verify owner and address as changes may not be communicated by the customer. </a:t>
            </a:r>
          </a:p>
          <a:p>
            <a:pPr marL="0" indent="0">
              <a:buNone/>
            </a:pPr>
            <a:endParaRPr lang="en-US" sz="1200" dirty="0">
              <a:solidFill>
                <a:srgbClr val="000000"/>
              </a:solidFill>
            </a:endParaRPr>
          </a:p>
          <a:p>
            <a:r>
              <a:rPr lang="en-US" sz="1200" dirty="0"/>
              <a:t>Secure a reliable, up‑to‑date credit report to verify payment history, legal standing, ownership, and the correct business name.</a:t>
            </a:r>
          </a:p>
        </p:txBody>
      </p:sp>
      <p:sp>
        <p:nvSpPr>
          <p:cNvPr id="9" name="Text 7"/>
          <p:cNvSpPr/>
          <p:nvPr/>
        </p:nvSpPr>
        <p:spPr>
          <a:xfrm>
            <a:off x="457200" y="2918206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It is important to know the customer's payment process to avoid misunderstandings or delays due to administrative issues.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21868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/>
              <a:t>Obtain current financial statements from your customers and secure payment protections whenever possible.</a:t>
            </a:r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Ensure clear payment language is on the wire payments received.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2EED23-9322-5C48-DE27-57D34A95151A}"/>
              </a:ext>
            </a:extLst>
          </p:cNvPr>
          <p:cNvSpPr txBox="1"/>
          <p:nvPr/>
        </p:nvSpPr>
        <p:spPr>
          <a:xfrm>
            <a:off x="457200" y="1423728"/>
            <a:ext cx="66675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Start cultivating the customer relationship early, and make sure your salesperson is part of the process.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079497-B778-5461-AEB0-E8800FC7CABA}"/>
              </a:ext>
            </a:extLst>
          </p:cNvPr>
          <p:cNvSpPr txBox="1"/>
          <p:nvPr/>
        </p:nvSpPr>
        <p:spPr>
          <a:xfrm>
            <a:off x="457200" y="1136245"/>
            <a:ext cx="84455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Know your actual customer—not just the trade or banner name, but the true legal entity. This is the foundation of the 5 Cs of Credit.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3DDB64-D4AD-CCEF-5717-7199E2A561D6}"/>
              </a:ext>
            </a:extLst>
          </p:cNvPr>
          <p:cNvSpPr txBox="1"/>
          <p:nvPr/>
        </p:nvSpPr>
        <p:spPr>
          <a:xfrm>
            <a:off x="457200" y="3605452"/>
            <a:ext cx="812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Monitor geopolitical events in your customers’ markets closely and implement the necessary actions to safeguard your business from emerging risks.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your sales primarily to new or existing customers?</a:t>
            </a:r>
            <a:endParaRPr lang="en-US" sz="1800" dirty="0"/>
          </a:p>
        </p:txBody>
      </p:sp>
      <p:graphicFrame>
        <p:nvGraphicFramePr>
          <p:cNvPr id="3" name="Chart 0"/>
          <p:cNvGraphicFramePr/>
          <p:nvPr/>
        </p:nvGraphicFramePr>
        <p:xfrm>
          <a:off x="457200" y="1097280"/>
          <a:ext cx="804672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Israel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Moldova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United Kingdom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What is the average number of days beyond terms in these countries?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Israel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6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22860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Mexico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13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Moldova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6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59436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United Kingdom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10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Israel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Moldova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United Kingdom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Israel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Moldova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United Kingdom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 - April 2026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676</Words>
  <Application>Microsoft Office PowerPoint</Application>
  <PresentationFormat>On-screen Show (16:9)</PresentationFormat>
  <Paragraphs>92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James Youse</cp:lastModifiedBy>
  <cp:revision>4</cp:revision>
  <dcterms:created xsi:type="dcterms:W3CDTF">2026-05-06T18:00:04Z</dcterms:created>
  <dcterms:modified xsi:type="dcterms:W3CDTF">2026-05-07T14:15:15Z</dcterms:modified>
</cp:coreProperties>
</file>